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notesSlides/notesSlide25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ustom.xml" ContentType="application/vnd.openxmlformats-officedocument.custom-properties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notesSlides/notesSlide18.xml" ContentType="application/vnd.openxmlformats-officedocument.presentationml.notesSlide+xml"/>
  <Default Extension="rels" ContentType="application/vnd.openxmlformats-package.relationship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3"/>
  </p:notesMasterIdLst>
  <p:sldIdLst>
    <p:sldId id="289" r:id="rId2"/>
    <p:sldId id="291" r:id="rId3"/>
    <p:sldId id="292" r:id="rId4"/>
    <p:sldId id="464" r:id="rId5"/>
    <p:sldId id="466" r:id="rId6"/>
    <p:sldId id="467" r:id="rId7"/>
    <p:sldId id="468" r:id="rId8"/>
    <p:sldId id="469" r:id="rId9"/>
    <p:sldId id="470" r:id="rId10"/>
    <p:sldId id="471" r:id="rId11"/>
    <p:sldId id="498" r:id="rId12"/>
    <p:sldId id="476" r:id="rId13"/>
    <p:sldId id="507" r:id="rId14"/>
    <p:sldId id="474" r:id="rId15"/>
    <p:sldId id="499" r:id="rId16"/>
    <p:sldId id="502" r:id="rId17"/>
    <p:sldId id="500" r:id="rId18"/>
    <p:sldId id="479" r:id="rId19"/>
    <p:sldId id="480" r:id="rId20"/>
    <p:sldId id="482" r:id="rId21"/>
    <p:sldId id="483" r:id="rId22"/>
    <p:sldId id="503" r:id="rId23"/>
    <p:sldId id="504" r:id="rId24"/>
    <p:sldId id="506" r:id="rId25"/>
    <p:sldId id="484" r:id="rId26"/>
    <p:sldId id="481" r:id="rId27"/>
    <p:sldId id="485" r:id="rId28"/>
    <p:sldId id="486" r:id="rId29"/>
    <p:sldId id="488" r:id="rId30"/>
    <p:sldId id="322" r:id="rId31"/>
    <p:sldId id="323" r:id="rId32"/>
    <p:sldId id="324" r:id="rId33"/>
    <p:sldId id="293" r:id="rId34"/>
    <p:sldId id="325" r:id="rId35"/>
    <p:sldId id="408" r:id="rId36"/>
    <p:sldId id="409" r:id="rId37"/>
    <p:sldId id="489" r:id="rId38"/>
    <p:sldId id="437" r:id="rId39"/>
    <p:sldId id="490" r:id="rId40"/>
    <p:sldId id="491" r:id="rId41"/>
    <p:sldId id="492" r:id="rId42"/>
    <p:sldId id="493" r:id="rId43"/>
    <p:sldId id="344" r:id="rId44"/>
    <p:sldId id="376" r:id="rId45"/>
    <p:sldId id="346" r:id="rId46"/>
    <p:sldId id="351" r:id="rId47"/>
    <p:sldId id="392" r:id="rId48"/>
    <p:sldId id="363" r:id="rId49"/>
    <p:sldId id="393" r:id="rId50"/>
    <p:sldId id="364" r:id="rId51"/>
    <p:sldId id="343" r:id="rId52"/>
    <p:sldId id="496" r:id="rId53"/>
    <p:sldId id="497" r:id="rId54"/>
    <p:sldId id="348" r:id="rId55"/>
    <p:sldId id="411" r:id="rId56"/>
    <p:sldId id="316" r:id="rId57"/>
    <p:sldId id="394" r:id="rId58"/>
    <p:sldId id="317" r:id="rId59"/>
    <p:sldId id="318" r:id="rId60"/>
    <p:sldId id="319" r:id="rId61"/>
    <p:sldId id="272" r:id="rId6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BEC5"/>
    <a:srgbClr val="FBA1B2"/>
    <a:srgbClr val="E7102D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456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-65" y="-22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E53DF2-6942-467A-AAAF-0273D3604D1A}" type="datetimeFigureOut">
              <a:rPr lang="zh-CN" altLang="en-US" smtClean="0"/>
              <a:pPr/>
              <a:t>2021/1/14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214EC3-78B1-4CB9-AC61-30A5D31F3DF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pPr/>
              <a:t>2021/1/14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pPr/>
              <a:t>2021/1/14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pPr/>
              <a:t>2021/1/14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pPr/>
              <a:t>2021/1/14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pPr/>
              <a:t>2021/1/14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pPr/>
              <a:t>2021/1/14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pPr/>
              <a:t>2021/1/14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pPr/>
              <a:t>2021/1/14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pPr/>
              <a:t>2021/1/14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pPr/>
              <a:t>2021/1/14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pPr/>
              <a:t>2021/1/14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pPr/>
              <a:t>2021/1/14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hyperlink" Target="../&#38656;&#27714;&#20998;&#26512;/SRS-G07-0.3.0%20.doc" TargetMode="Externa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hyperlink" Target="../&#38656;&#27714;&#20998;&#26512;/SRS-G07-0.3.0%20.doc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../&#38656;&#27714;&#20998;&#26512;/SRS-G07-0.3.0%20.doc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hyperlink" Target="../../&#30028;&#38754;&#21407;&#22411;/&#30028;&#38754;&#21407;&#22411;%20-%20&#32456;&#31295;/1-&#30331;&#24405;&#39029;&#38754;.html" TargetMode="External"/><Relationship Id="rId4" Type="http://schemas.openxmlformats.org/officeDocument/2006/relationships/image" Target="../media/image12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../&#38656;&#27714;&#20998;&#26512;/SRS-G07-0.3.0%20.doc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hyperlink" Target="../&#35774;&#35745;/&#24635;&#20307;&#35774;&#35745;&#35828;&#26126;&#20070;%20V0.4.0.doc" TargetMode="Externa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hyperlink" Target="../&#35774;&#35745;/&#24635;&#20307;&#35774;&#35745;&#35828;&#26126;&#20070;%20V0.4.0.doc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hyperlink" Target="../&#35774;&#35745;/&#24635;&#20307;&#35774;&#35745;&#35828;&#26126;&#20070;%20V0.4.0.doc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hyperlink" Target="../&#35774;&#35745;/&#24635;&#20307;&#35774;&#35745;&#35828;&#26126;&#20070;%20V0.4.0.doc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hyperlink" Target="../&#35774;&#35745;/&#24635;&#20307;&#35774;&#35745;&#35828;&#26126;&#20070;%20V0.4.0.doc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hyperlink" Target="../&#35774;&#35745;/&#24635;&#20307;&#35774;&#35745;&#35828;&#26126;&#20070;%20V0.4.0.doc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hyperlink" Target="../&#35774;&#35745;/&#24635;&#20307;&#35774;&#35745;&#35828;&#26126;&#20070;%20V0.4.0.doc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hyperlink" Target="../&#35774;&#35745;/&#35814;&#32454;&#35774;&#35745;&#35828;&#26126;&#20070;-G07-0.6.0.doc" TargetMode="External"/><Relationship Id="rId4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hyperlink" Target="../&#35774;&#35745;/&#25968;&#25454;&#24211;&#35774;&#35745;&#35828;&#26126;(DBDD)-G07-v0.4.0%20.doc" TargetMode="External"/><Relationship Id="rId4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hyperlink" Target="../&#35774;&#35745;/&#35814;&#32454;&#35774;&#35745;&#35828;&#26126;&#20070;-G07-0.6.0.doc" TargetMode="Externa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hyperlink" Target="../&#20195;&#30721;&#36208;&#26597;&#25253;&#21578;/&#20195;&#30721;&#36208;&#26597;&#25253;&#21578;-G07-0.3.0.docx" TargetMode="External"/><Relationship Id="rId4" Type="http://schemas.openxmlformats.org/officeDocument/2006/relationships/hyperlink" Target="../&#20195;&#30721;&#35268;&#33539;&#35828;&#26126;&#20070;/&#20195;&#30721;&#35268;&#33539;&#35828;&#26126;&#20070;-G07-0.2.5.docx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jpe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hyperlink" Target="../&#23454;&#29616;/&#36719;&#20214;&#27979;&#35797;&#35745;&#21010;/&#36719;&#20214;&#27979;&#35797;&#35745;&#21010;-G07-0.2.0.doc" TargetMode="External"/><Relationship Id="rId4" Type="http://schemas.openxmlformats.org/officeDocument/2006/relationships/image" Target="../media/image3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hyperlink" Target="../&#35774;&#35745;/&#29992;&#25143;&#25163;&#20876;/&#36719;&#20214;&#29992;&#25143;&#25163;&#20876;(SUM)-0.4.0.doc" TargetMode="External"/><Relationship Id="rId4" Type="http://schemas.openxmlformats.org/officeDocument/2006/relationships/image" Target="../media/image3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hyperlink" Target="../&#39033;&#30446;&#35745;&#21010;/&#39033;&#30446;&#24320;&#21457;&#35745;&#21010;-G07-0.3.0.doc" TargetMode="Externa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hyperlink" Target="../&#23454;&#29616;/&#20195;&#30721;&#28165;&#21333;-G07-v0.1.0.doc" TargetMode="External"/><Relationship Id="rId4" Type="http://schemas.openxmlformats.org/officeDocument/2006/relationships/image" Target="../media/image3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hyperlink" Target="../&#23454;&#29616;/&#20195;&#30721;&#35268;&#33539;&#35828;&#26126;&#20070;/&#20195;&#30721;&#35268;&#33539;&#35828;&#26126;&#20070;-G07-0.2.5.docx" TargetMode="External"/><Relationship Id="rId4" Type="http://schemas.openxmlformats.org/officeDocument/2006/relationships/image" Target="../media/image3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hyperlink" Target="../&#23454;&#29616;/&#20195;&#30721;&#36208;&#26597;&#25253;&#21578;/&#20195;&#30721;&#36208;&#26597;&#25253;&#21578;-G07-0.3.0.docx" TargetMode="External"/><Relationship Id="rId4" Type="http://schemas.openxmlformats.org/officeDocument/2006/relationships/image" Target="../media/image3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hyperlink" Target="../&#23454;&#29616;/&#30333;&#30418;&#27979;&#35797;&#29992;&#20363;&#21450;&#27979;&#35797;&#32467;&#26524;-0.1.0.xlsx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hyperlink" Target="../&#23454;&#29616;/&#30333;&#30418;&#27979;&#35797;&#25253;&#21578;-0.2.0.docx" TargetMode="External"/><Relationship Id="rId5" Type="http://schemas.openxmlformats.org/officeDocument/2006/relationships/image" Target="../media/image38.png"/><Relationship Id="rId4" Type="http://schemas.openxmlformats.org/officeDocument/2006/relationships/image" Target="../media/image2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../&#23454;&#29616;/&#40657;&#30418;&#27979;&#35797;&#29992;&#20363;.xlsx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hyperlink" Target="../&#39033;&#30446;&#35745;&#21010;/&#36275;&#36857;&#29976;&#29305;&#22270;.mpp" TargetMode="Externa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hyperlink" Target="../&#23454;&#29616;/&#29992;&#25143;&#21453;&#39304;&#25253;&#21578;/&#29992;&#25143;&#21453;&#39304;&#25253;&#21578;-G07-0.3.0.docx" TargetMode="Externa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hyperlink" Target="../&#39033;&#30446;&#35745;&#21010;/&#39033;&#30446;&#24320;&#21457;&#35745;&#21010;-G07-0.3.0.doc" TargetMode="External"/><Relationship Id="rId5" Type="http://schemas.openxmlformats.org/officeDocument/2006/relationships/image" Target="../media/image48.png"/><Relationship Id="rId4" Type="http://schemas.openxmlformats.org/officeDocument/2006/relationships/image" Target="../media/image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hyperlink" Target="../&#23454;&#29616;/&#39033;&#30446;&#24320;&#21457;&#24635;&#32467;&#25253;&#21578;(PDSR)-G07-v.0.1.0.doc" TargetMode="External"/><Relationship Id="rId5" Type="http://schemas.openxmlformats.org/officeDocument/2006/relationships/image" Target="../media/image50.png"/><Relationship Id="rId4" Type="http://schemas.openxmlformats.org/officeDocument/2006/relationships/hyperlink" Target="SE2018&#26149;-G11-&#39033;&#30446;&#35745;&#21010;%20V0.5.doc" TargetMode="Externa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E2020-G7/footprint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1.png"/><Relationship Id="rId4" Type="http://schemas.openxmlformats.org/officeDocument/2006/relationships/image" Target="../media/image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2.png"/><Relationship Id="rId4" Type="http://schemas.openxmlformats.org/officeDocument/2006/relationships/hyperlink" Target="../../&#20250;&#35758;&#32426;&#35201;/SE2020-G07-20201225&#20250;&#35758;&#35760;&#24405;.docx" TargetMode="Externa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hyperlink" Target="G07-&#31532;&#22235;&#21608;-&#20219;&#21153;&#20998;&#37197;&#21450;&#35780;&#20215;.xlsx" TargetMode="External"/><Relationship Id="rId4" Type="http://schemas.openxmlformats.org/officeDocument/2006/relationships/hyperlink" Target="../../&#23567;&#32452;&#20998;&#24037;/G07-&#31532;&#21313;&#22235;&#21608;-&#20219;&#21153;&#20998;&#37197;&#21450;&#35780;&#20215;.xlsx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hyperlink" Target="../&#21487;&#34892;&#24615;&#30740;&#31350;&#25253;&#21578;/&#21487;&#34892;&#24615;&#30740;&#31350;&#25253;&#21578;-0.3.0.doc" TargetMode="Externa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hyperlink" Target="../&#21487;&#34892;&#24615;&#30740;&#31350;&#25253;&#21578;/&#21487;&#34892;&#24615;&#30740;&#31350;&#25253;&#21578;-0.3.0.doc" TargetMode="Externa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0" y="1642369"/>
            <a:ext cx="12192000" cy="369311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3"/>
          <p:cNvSpPr txBox="1"/>
          <p:nvPr/>
        </p:nvSpPr>
        <p:spPr>
          <a:xfrm>
            <a:off x="3079115" y="1778000"/>
            <a:ext cx="9014460" cy="1260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t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2800" b="1" kern="0" noProof="0" dirty="0">
              <a:ln>
                <a:noFill/>
              </a:ln>
              <a:solidFill>
                <a:schemeClr val="tx1"/>
              </a:solidFill>
              <a:uLnTx/>
              <a:uFillTx/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pPr marL="0" marR="0" lvl="0" indent="0" algn="ctr" defTabSz="914400" rtl="0" eaLnBrk="1" fontAlgn="t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4800" b="1" kern="0" noProof="0" dirty="0">
                <a:ln>
                  <a:noFill/>
                </a:ln>
                <a:solidFill>
                  <a:schemeClr val="tx1"/>
                </a:solidFill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基于微信小程序的旅行记录平台</a:t>
            </a:r>
          </a:p>
        </p:txBody>
      </p:sp>
      <p:sp>
        <p:nvSpPr>
          <p:cNvPr id="3" name="Text Box 2"/>
          <p:cNvSpPr txBox="1"/>
          <p:nvPr/>
        </p:nvSpPr>
        <p:spPr>
          <a:xfrm>
            <a:off x="4062730" y="4733290"/>
            <a:ext cx="812927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闫紫微 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31801292   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王心怡 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31801293   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吴卓 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31801294 </a:t>
            </a:r>
          </a:p>
        </p:txBody>
      </p:sp>
      <p:sp>
        <p:nvSpPr>
          <p:cNvPr id="4" name="Text Box 3"/>
          <p:cNvSpPr txBox="1"/>
          <p:nvPr/>
        </p:nvSpPr>
        <p:spPr>
          <a:xfrm>
            <a:off x="8352382" y="5682615"/>
            <a:ext cx="32896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2021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年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01</a:t>
            </a:r>
            <a:r>
              <a:rPr lang="zh-CN" altLang="en-US" sz="2400" b="1" dirty="0" smtClean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月</a:t>
            </a:r>
            <a:r>
              <a:rPr lang="en-US" altLang="zh-CN" sz="2400" b="1" dirty="0" smtClean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14</a:t>
            </a:r>
            <a:r>
              <a:rPr lang="zh-CN" altLang="en-US" sz="2400" b="1" dirty="0" smtClean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日  </a:t>
            </a:r>
            <a:r>
              <a:rPr lang="en-US" sz="2400" b="1" dirty="0" smtClean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en-US" sz="24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G07</a:t>
            </a:r>
          </a:p>
        </p:txBody>
      </p:sp>
      <p:sp>
        <p:nvSpPr>
          <p:cNvPr id="5" name="Text Box 4"/>
          <p:cNvSpPr txBox="1"/>
          <p:nvPr/>
        </p:nvSpPr>
        <p:spPr>
          <a:xfrm>
            <a:off x="9294178" y="3399790"/>
            <a:ext cx="250761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b="1">
                <a:latin typeface="宋体" panose="02010600030101010101" pitchFamily="2" charset="-122"/>
                <a:ea typeface="宋体" panose="02010600030101010101" pitchFamily="2" charset="-122"/>
              </a:rPr>
              <a:t>—— </a:t>
            </a:r>
            <a:r>
              <a:rPr lang="zh-CN" altLang="en-US" sz="2800" b="1">
                <a:latin typeface="宋体" panose="02010600030101010101" pitchFamily="2" charset="-122"/>
                <a:ea typeface="宋体" panose="02010600030101010101" pitchFamily="2" charset="-122"/>
              </a:rPr>
              <a:t>总结阶段</a:t>
            </a: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6370" y="1875936"/>
            <a:ext cx="3136983" cy="322597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1768817"/>
            <a:ext cx="12192000" cy="399650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92177" y="300251"/>
            <a:ext cx="1221474" cy="1221474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1614170" y="650240"/>
            <a:ext cx="750443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需求</a:t>
            </a:r>
            <a:r>
              <a:rPr lang="zh-CN" altLang="en-US" sz="2800" b="1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</a:rPr>
              <a:t>分析</a:t>
            </a:r>
            <a:r>
              <a:rPr lang="zh-CN" altLang="en-US" sz="2800" b="1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</a:rPr>
              <a:t>报告 </a:t>
            </a:r>
          </a:p>
        </p:txBody>
      </p:sp>
      <p:pic>
        <p:nvPicPr>
          <p:cNvPr id="3" name="PA_图片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64665" y="2288864"/>
            <a:ext cx="1294542" cy="2496616"/>
          </a:xfrm>
          <a:prstGeom prst="rect">
            <a:avLst/>
          </a:prstGeom>
        </p:spPr>
      </p:pic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766190" y="3634262"/>
            <a:ext cx="5546725" cy="1431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文本框 1"/>
          <p:cNvSpPr txBox="1"/>
          <p:nvPr/>
        </p:nvSpPr>
        <p:spPr>
          <a:xfrm>
            <a:off x="3125470" y="2167890"/>
            <a:ext cx="836993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根据《GB8567-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06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计算机软件产品开发文件编制指南》</a:t>
            </a:r>
            <a:r>
              <a:rPr lang="en-US" altLang="zh-CN" sz="2000" baseline="30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[1]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中可行性研究报告的要求，结合实际情况后的</a:t>
            </a:r>
            <a:r>
              <a:rPr lang="zh-CN" altLang="en-US" sz="2000" dirty="0" smtClean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《需求分析报告》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内容如下：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287301" y="6209731"/>
            <a:ext cx="1794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hlinkClick r:id="rId5" action="ppaction://hlinkfile"/>
              </a:rPr>
              <a:t>需求分析报告</a:t>
            </a:r>
            <a:endParaRPr lang="zh-CN" alt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45464" y="245659"/>
            <a:ext cx="1221474" cy="1221474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437784" y="599123"/>
            <a:ext cx="43338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/>
              <a:t>用户类别</a:t>
            </a:r>
            <a:endParaRPr lang="en-US" altLang="zh-CN" sz="2800" b="1" dirty="0"/>
          </a:p>
        </p:txBody>
      </p:sp>
      <p:graphicFrame>
        <p:nvGraphicFramePr>
          <p:cNvPr id="11" name="表格 10"/>
          <p:cNvGraphicFramePr>
            <a:graphicFrameLocks noGrp="1"/>
          </p:cNvGraphicFramePr>
          <p:nvPr/>
        </p:nvGraphicFramePr>
        <p:xfrm>
          <a:off x="690728" y="2255457"/>
          <a:ext cx="10918190" cy="3840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399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34683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20916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322961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99263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80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用户类别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姓名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电话号码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邮箱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地址</a:t>
                      </a:r>
                    </a:p>
                    <a:p>
                      <a:pPr algn="ctr"/>
                      <a:endParaRPr lang="zh-CN" altLang="en-US" sz="1800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80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老师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杨枨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13357102333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yangc@zucc.edu.cn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理四</a:t>
                      </a:r>
                      <a:r>
                        <a:rPr lang="en-US" altLang="zh-CN" sz="180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504</a:t>
                      </a:r>
                    </a:p>
                    <a:p>
                      <a:pPr algn="ctr"/>
                      <a:endParaRPr lang="zh-CN" altLang="en-US" sz="180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80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+mn-ea"/>
                          <a:sym typeface="+mn-lt"/>
                        </a:rPr>
                        <a:t>非计院非工科男生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邓文康</a:t>
                      </a:r>
                    </a:p>
                    <a:p>
                      <a:pPr algn="ctr"/>
                      <a:endParaRPr lang="zh-CN" altLang="en-US" sz="1800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18058729948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870373276@qq.com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致远</a:t>
                      </a:r>
                      <a:r>
                        <a:rPr lang="en-US" altLang="zh-CN" sz="180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2-216</a:t>
                      </a:r>
                      <a:endParaRPr lang="zh-CN" altLang="en-US" sz="180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80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+mn-ea"/>
                          <a:sym typeface="+mn-lt"/>
                        </a:rPr>
                        <a:t>计院工科女生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刘书宇</a:t>
                      </a:r>
                    </a:p>
                    <a:p>
                      <a:pPr algn="ctr"/>
                      <a:endParaRPr lang="zh-CN" altLang="en-US" sz="1800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13656644320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961020585@qq.com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问源</a:t>
                      </a:r>
                      <a:r>
                        <a:rPr lang="en-US" altLang="zh-CN" sz="180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2-252</a:t>
                      </a:r>
                      <a:endParaRPr lang="zh-CN" altLang="en-US" sz="180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80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+mn-ea"/>
                          <a:sym typeface="+mn-lt"/>
                        </a:rPr>
                        <a:t>计院工科男生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陈玲曦</a:t>
                      </a:r>
                    </a:p>
                    <a:p>
                      <a:pPr algn="ctr"/>
                      <a:endParaRPr lang="zh-CN" altLang="en-US" sz="1800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13588384584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31801349@stu.zucc.edu.cn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明德</a:t>
                      </a:r>
                      <a:r>
                        <a:rPr lang="en-US" altLang="zh-CN" sz="180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1-414</a:t>
                      </a:r>
                      <a:endParaRPr lang="zh-CN" altLang="en-US" sz="180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80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+mn-ea"/>
                          <a:sym typeface="+mn-lt"/>
                        </a:rPr>
                        <a:t>非计院非工科女生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梁晓晓</a:t>
                      </a:r>
                    </a:p>
                    <a:p>
                      <a:pPr algn="ctr"/>
                      <a:endParaRPr lang="zh-CN" altLang="en-US" sz="1800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15505880850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1508434934@qq.com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问源</a:t>
                      </a:r>
                      <a:r>
                        <a:rPr lang="en-US" altLang="zh-CN" sz="180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2-260</a:t>
                      </a:r>
                      <a:endParaRPr lang="zh-CN" altLang="en-US" sz="180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2" name="TextBox 16"/>
          <p:cNvSpPr txBox="1"/>
          <p:nvPr/>
        </p:nvSpPr>
        <p:spPr>
          <a:xfrm>
            <a:off x="1864232" y="1115716"/>
            <a:ext cx="8598477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/>
              <a:t>用户群体：浙大城市学院所有师生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698169" y="1728761"/>
            <a:ext cx="1343608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用户代表</a:t>
            </a:r>
            <a:r>
              <a:rPr lang="en-US" altLang="zh-CN" dirty="0"/>
              <a:t>: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45464" y="245659"/>
            <a:ext cx="1221474" cy="122147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437784" y="599123"/>
            <a:ext cx="43338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/>
              <a:t>对功能的规定</a:t>
            </a:r>
            <a:endParaRPr lang="en-US" altLang="zh-CN" sz="28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791571" y="2729552"/>
            <a:ext cx="466753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dirty="0" smtClean="0"/>
              <a:t>本项目开发总目标为记录显示用户的打卡，并且可以为用户推荐热门景点。</a:t>
            </a:r>
          </a:p>
          <a:p>
            <a:r>
              <a:rPr lang="zh-CN" altLang="zh-CN" dirty="0" smtClean="0"/>
              <a:t>主要分为两个模块：用户打卡模块、附近热门模块。</a:t>
            </a:r>
          </a:p>
          <a:p>
            <a:endParaRPr lang="zh-CN" altLang="en-US" dirty="0"/>
          </a:p>
        </p:txBody>
      </p:sp>
      <p:pic>
        <p:nvPicPr>
          <p:cNvPr id="33793" name="Picture 3" descr="7fdf72c46ef3b4f0462ead5adb0db0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909480" y="544045"/>
            <a:ext cx="5820770" cy="56110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10215348" y="6305266"/>
            <a:ext cx="1794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hlinkClick r:id="rId4" action="ppaction://hlinkfile"/>
              </a:rPr>
              <a:t>需求分析报告</a:t>
            </a:r>
            <a:endParaRPr lang="zh-CN" alt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45464" y="245659"/>
            <a:ext cx="1221474" cy="122147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437784" y="599123"/>
            <a:ext cx="43338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/>
              <a:t>对性能的规定</a:t>
            </a:r>
            <a:endParaRPr lang="en-US" altLang="zh-CN" sz="28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10290411" y="6271146"/>
            <a:ext cx="1794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hlinkClick r:id="rId3" action="ppaction://hlinkfile"/>
              </a:rPr>
              <a:t>需求分析报告</a:t>
            </a:r>
            <a:endParaRPr lang="zh-CN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93679" y="1446663"/>
            <a:ext cx="1093868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/>
              <a:t>1</a:t>
            </a:r>
            <a:r>
              <a:rPr lang="zh-CN" altLang="en-US" b="1" dirty="0" smtClean="0"/>
              <a:t>、精度</a:t>
            </a:r>
            <a:endParaRPr lang="en-US" altLang="zh-CN" b="1" dirty="0" smtClean="0"/>
          </a:p>
          <a:p>
            <a:r>
              <a:rPr lang="zh-CN" altLang="zh-CN" dirty="0" smtClean="0"/>
              <a:t>该软件对用户的输入无特定要求。在新建打卡时，无论是图片还是各种符号和文字均可输入。在搜索地址时，系统可以根据用户输入的字段进行匹配，自动列出用户想搜索地点的可能列表，用户输入不要求精确。在输入标签时，系统会提供参考文字引导用户进行正确的标签选择。该软件的输出内容皆有模板框架，保证不同的输出内容都准确且美观。系统保证传输过程中精度不变，用户输入的图片和文字在上传过程中不会损失。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b="1" dirty="0" smtClean="0"/>
              <a:t>2</a:t>
            </a:r>
            <a:r>
              <a:rPr lang="zh-CN" altLang="en-US" b="1" dirty="0" smtClean="0"/>
              <a:t>、时间特性要求</a:t>
            </a:r>
            <a:endParaRPr lang="en-US" altLang="zh-CN" b="1" dirty="0" smtClean="0"/>
          </a:p>
          <a:p>
            <a:r>
              <a:rPr lang="zh-CN" altLang="zh-CN" dirty="0" smtClean="0"/>
              <a:t>“足迹”旅游打卡软件在日常处理中的响应时间为秒级，可达到实时要求，及时反馈信息。在进行推荐时，根据所涉及数据量的不同而从秒级到分钟级，原则上保证不会因为速度问题而影响运行效率。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b="1" dirty="0" smtClean="0"/>
              <a:t>3</a:t>
            </a:r>
            <a:r>
              <a:rPr lang="zh-CN" altLang="en-US" b="1" dirty="0" smtClean="0"/>
              <a:t>、灵活性</a:t>
            </a:r>
            <a:endParaRPr lang="en-US" altLang="zh-CN" b="1" dirty="0" smtClean="0"/>
          </a:p>
          <a:p>
            <a:pPr lvl="0"/>
            <a:r>
              <a:rPr lang="en-US" altLang="zh-CN" dirty="0" smtClean="0"/>
              <a:t>         </a:t>
            </a:r>
            <a:r>
              <a:rPr lang="zh-CN" altLang="zh-CN" dirty="0" smtClean="0"/>
              <a:t>出错处理：若系统对环境发生了错误响应，则系统会自动关闭并弹出报错窗口，用户可以向客服反应出错信息。</a:t>
            </a:r>
          </a:p>
          <a:p>
            <a:pPr lvl="0"/>
            <a:r>
              <a:rPr lang="en-US" altLang="zh-CN" dirty="0" smtClean="0"/>
              <a:t>         </a:t>
            </a:r>
            <a:r>
              <a:rPr lang="zh-CN" altLang="zh-CN" dirty="0" smtClean="0"/>
              <a:t>输入处理：缺少输入时系统会给出“输入不能为空”的提示。</a:t>
            </a:r>
          </a:p>
          <a:p>
            <a:r>
              <a:rPr lang="zh-CN" altLang="zh-CN" dirty="0" smtClean="0"/>
              <a:t>扩充处理：在开发过程中，应该充分考虑以后的可扩充性。系统应是一个开放系统，并符合一定的规范。通过软件的修补、替换完成系统的升级和更新换代。</a:t>
            </a:r>
            <a:endParaRPr lang="zh-CN" alt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221474" cy="1221474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1221993" y="349989"/>
            <a:ext cx="750443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</a:rPr>
              <a:t>界面原型</a:t>
            </a:r>
            <a:endParaRPr lang="zh-CN" altLang="en-US" sz="2800" b="1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uLnTx/>
              <a:uFillTx/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70848" y="2661313"/>
            <a:ext cx="30434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主要页面：地图、用户个人主页</a:t>
            </a:r>
            <a:endParaRPr lang="zh-CN" altLang="en-US" dirty="0"/>
          </a:p>
        </p:txBody>
      </p:sp>
      <p:pic>
        <p:nvPicPr>
          <p:cNvPr id="34818" name="Picture 2" descr="C:\Users\MacPro\Documents\Tencent Files\1486574644\Image\C2C\3FD0068DEED31672216DB6669C84156F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24714" y="351999"/>
            <a:ext cx="3426964" cy="6092380"/>
          </a:xfrm>
          <a:prstGeom prst="rect">
            <a:avLst/>
          </a:prstGeom>
          <a:noFill/>
        </p:spPr>
      </p:pic>
      <p:pic>
        <p:nvPicPr>
          <p:cNvPr id="34820" name="Picture 4" descr="C:\Users\MacPro\Documents\Tencent Files\1486574644\Image\C2C\3862B9E40D19A95E6462E2759DB3B64C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023509" y="324702"/>
            <a:ext cx="3406491" cy="6055984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9219062" y="6488668"/>
            <a:ext cx="1330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hlinkClick r:id="rId5" action="ppaction://hlinkfile"/>
              </a:rPr>
              <a:t>界面原型</a:t>
            </a:r>
            <a:endParaRPr lang="zh-CN" alt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67844" y="1597435"/>
            <a:ext cx="5803527" cy="3978732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888063" y="5986502"/>
            <a:ext cx="316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/>
              <a:t>用户：梁</a:t>
            </a:r>
            <a:r>
              <a:rPr lang="zh-CN" altLang="en-US" dirty="0"/>
              <a:t>晓晓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029223" y="353464"/>
            <a:ext cx="3025615" cy="349187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029223" y="3851980"/>
            <a:ext cx="3025615" cy="2424239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10257667" y="3141857"/>
            <a:ext cx="1750089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用户：邓文康</a:t>
            </a:r>
            <a:endParaRPr lang="zh-CN" altLang="en-US" dirty="0"/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92177" y="300251"/>
            <a:ext cx="1221474" cy="1221474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1614170" y="650240"/>
            <a:ext cx="750443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</a:rPr>
              <a:t>用户反馈修改</a:t>
            </a:r>
            <a:endParaRPr lang="zh-CN" altLang="en-US" sz="2800" b="1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uLnTx/>
              <a:uFillTx/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92177" y="300251"/>
            <a:ext cx="1222030" cy="1222030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TextBox 24"/>
          <p:cNvSpPr txBox="1"/>
          <p:nvPr/>
        </p:nvSpPr>
        <p:spPr>
          <a:xfrm>
            <a:off x="1614170" y="650240"/>
            <a:ext cx="750443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</a:rPr>
              <a:t>数据字典</a:t>
            </a:r>
          </a:p>
        </p:txBody>
      </p:sp>
      <p:sp>
        <p:nvSpPr>
          <p:cNvPr id="4" name="文本框 2"/>
          <p:cNvSpPr txBox="1"/>
          <p:nvPr/>
        </p:nvSpPr>
        <p:spPr>
          <a:xfrm>
            <a:off x="10506444" y="5940889"/>
            <a:ext cx="12312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hlinkClick r:id="rId3" action="ppaction://hlinkfile"/>
              </a:rPr>
              <a:t>数据字典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18433" name="Picture 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287699" y="2055672"/>
            <a:ext cx="6423025" cy="4479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1173708" y="1555845"/>
            <a:ext cx="4135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部分数据字典：</a:t>
            </a:r>
            <a:endParaRPr lang="zh-CN" alt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92177" y="300251"/>
            <a:ext cx="1221474" cy="1221474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1614170" y="650240"/>
            <a:ext cx="750443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</a:rPr>
              <a:t>ER</a:t>
            </a:r>
            <a:r>
              <a:rPr lang="zh-CN" altLang="en-US" sz="2800" b="1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</a:rPr>
              <a:t>图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6146" name="图片 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811438" y="307075"/>
            <a:ext cx="8605650" cy="59661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1611195"/>
            <a:ext cx="12192000" cy="369311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PA_图片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217910" y="467301"/>
            <a:ext cx="1294542" cy="2496616"/>
          </a:xfrm>
          <a:prstGeom prst="rect">
            <a:avLst/>
          </a:prstGeom>
        </p:spPr>
      </p:pic>
      <p:grpSp>
        <p:nvGrpSpPr>
          <p:cNvPr id="3" name="组合 4"/>
          <p:cNvGrpSpPr/>
          <p:nvPr/>
        </p:nvGrpSpPr>
        <p:grpSpPr>
          <a:xfrm>
            <a:off x="3504049" y="3073031"/>
            <a:ext cx="4981571" cy="1827871"/>
            <a:chOff x="5042080" y="1834768"/>
            <a:chExt cx="4981571" cy="1827871"/>
          </a:xfrm>
        </p:grpSpPr>
        <p:sp>
          <p:nvSpPr>
            <p:cNvPr id="6" name="文本框 7"/>
            <p:cNvSpPr txBox="1"/>
            <p:nvPr/>
          </p:nvSpPr>
          <p:spPr>
            <a:xfrm>
              <a:off x="6377241" y="1834768"/>
              <a:ext cx="2659498" cy="7683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4400" b="1" dirty="0">
                  <a:latin typeface="Bodoni MT Black" panose="02070A03080606020203" pitchFamily="18" charset="0"/>
                  <a:ea typeface="汉仪良品线简" panose="00020600040101010101" pitchFamily="18" charset="-122"/>
                  <a:cs typeface="+mn-ea"/>
                  <a:sym typeface="+mn-lt"/>
                </a:rPr>
                <a:t>Part </a:t>
              </a:r>
              <a:r>
                <a:rPr lang="en-US" altLang="zh-CN" sz="4400" b="1" dirty="0" smtClean="0">
                  <a:latin typeface="Bodoni MT Black" panose="02070A03080606020203" pitchFamily="18" charset="0"/>
                  <a:ea typeface="汉仪良品线简" panose="00020600040101010101" pitchFamily="18" charset="-122"/>
                  <a:cs typeface="+mn-ea"/>
                  <a:sym typeface="+mn-lt"/>
                </a:rPr>
                <a:t>04</a:t>
              </a:r>
              <a:endParaRPr lang="zh-CN" altLang="en-US" sz="4400" b="1" dirty="0">
                <a:latin typeface="Bodoni MT Black" panose="02070A03080606020203" pitchFamily="18" charset="0"/>
                <a:ea typeface="汉仪良品线简" panose="00020600040101010101" pitchFamily="18" charset="-122"/>
                <a:cs typeface="+mn-ea"/>
                <a:sym typeface="+mn-lt"/>
              </a:endParaRPr>
            </a:p>
          </p:txBody>
        </p:sp>
        <p:sp>
          <p:nvSpPr>
            <p:cNvPr id="8" name="文本框 9"/>
            <p:cNvSpPr txBox="1"/>
            <p:nvPr/>
          </p:nvSpPr>
          <p:spPr>
            <a:xfrm>
              <a:off x="5042080" y="2586314"/>
              <a:ext cx="4981571" cy="1076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/>
              <a:r>
                <a:rPr lang="zh-CN" altLang="en-US" sz="3200" noProof="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rPr>
                <a:t>设计</a:t>
              </a:r>
              <a:endParaRPr lang="en-US" altLang="zh-CN" sz="320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</a:endParaRPr>
            </a:p>
            <a:p>
              <a:pPr algn="ctr" fontAlgn="auto"/>
              <a:r>
                <a:rPr lang="en-US" altLang="zh-CN" sz="3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lt"/>
                  <a:sym typeface="+mn-ea"/>
                </a:rPr>
                <a:t> </a:t>
              </a:r>
              <a:r>
                <a:rPr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lt"/>
                  <a:sym typeface="+mn-ea"/>
                </a:rPr>
                <a:t>Feasibility Analysis</a:t>
              </a:r>
              <a:r>
                <a:rPr lang="en-US" altLang="zh-CN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lt"/>
                  <a:sym typeface="+mn-ea"/>
                </a:rPr>
                <a:t> </a:t>
              </a:r>
              <a:endPara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lt"/>
                <a:sym typeface="+mn-ea"/>
              </a:endParaRPr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1768817"/>
            <a:ext cx="12192000" cy="399650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92177" y="300251"/>
            <a:ext cx="1221474" cy="1221474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1614170" y="650240"/>
            <a:ext cx="750443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noProof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总体设计</a:t>
            </a:r>
            <a:r>
              <a:rPr lang="zh-CN" altLang="en-US" sz="2800" b="1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</a:rPr>
              <a:t>报告 </a:t>
            </a:r>
            <a:endParaRPr lang="zh-CN" altLang="en-US" sz="2800" b="1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uLnTx/>
              <a:uFillTx/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3" name="PA_图片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64665" y="2288864"/>
            <a:ext cx="1294542" cy="2496616"/>
          </a:xfrm>
          <a:prstGeom prst="rect">
            <a:avLst/>
          </a:prstGeom>
        </p:spPr>
      </p:pic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7" name="文本框 1"/>
          <p:cNvSpPr txBox="1"/>
          <p:nvPr/>
        </p:nvSpPr>
        <p:spPr>
          <a:xfrm>
            <a:off x="3125470" y="2167890"/>
            <a:ext cx="836993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根据《GB8567-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06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计算机软件产品开发文件编制指南》</a:t>
            </a:r>
            <a:r>
              <a:rPr lang="en-US" altLang="zh-CN" sz="2000" baseline="30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[1]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中可行性研究报告的要求，结合实际情况后的</a:t>
            </a:r>
            <a:r>
              <a:rPr lang="zh-CN" altLang="en-US" sz="2000" dirty="0" smtClean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《总体设计报告》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内容如下：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881556" y="3255205"/>
            <a:ext cx="5573713" cy="1970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9321421" y="6318913"/>
            <a:ext cx="1678675" cy="375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hlinkClick r:id="rId5" action="ppaction://hlinkfile"/>
              </a:rPr>
              <a:t>总体设计报告</a:t>
            </a:r>
            <a:endParaRPr lang="zh-CN" alt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1180130"/>
            <a:ext cx="12192000" cy="418020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409729" y="2209334"/>
            <a:ext cx="1292662" cy="234592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zh-CN" altLang="en-US" sz="7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目录</a:t>
            </a:r>
          </a:p>
        </p:txBody>
      </p:sp>
      <p:grpSp>
        <p:nvGrpSpPr>
          <p:cNvPr id="3" name="组合 5"/>
          <p:cNvGrpSpPr/>
          <p:nvPr/>
        </p:nvGrpSpPr>
        <p:grpSpPr>
          <a:xfrm>
            <a:off x="3042601" y="1444539"/>
            <a:ext cx="2791974" cy="1537815"/>
            <a:chOff x="1520632" y="3138729"/>
            <a:chExt cx="2883848" cy="1568811"/>
          </a:xfrm>
        </p:grpSpPr>
        <p:sp>
          <p:nvSpPr>
            <p:cNvPr id="7" name="文本框 5"/>
            <p:cNvSpPr txBox="1"/>
            <p:nvPr/>
          </p:nvSpPr>
          <p:spPr>
            <a:xfrm>
              <a:off x="2537088" y="3138729"/>
              <a:ext cx="91766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dist"/>
              <a:r>
                <a:rPr lang="en-US" altLang="zh-CN" sz="4800" dirty="0"/>
                <a:t>01</a:t>
              </a:r>
              <a:endParaRPr lang="zh-CN" altLang="en-US" sz="4800" dirty="0"/>
            </a:p>
          </p:txBody>
        </p:sp>
        <p:sp>
          <p:nvSpPr>
            <p:cNvPr id="10" name="文本框 8"/>
            <p:cNvSpPr txBox="1"/>
            <p:nvPr/>
          </p:nvSpPr>
          <p:spPr>
            <a:xfrm>
              <a:off x="1520632" y="3860867"/>
              <a:ext cx="2883848" cy="8466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fontAlgn="t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000" b="1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rPr>
                <a:t>项目计划</a:t>
              </a:r>
              <a:endParaRPr kumimoji="0" lang="en-US" altLang="zh-CN" sz="20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sym typeface="+mn-ea"/>
              </a:endParaRPr>
            </a:p>
            <a:p>
              <a:pPr algn="ctr" fontAlgn="t">
                <a:defRPr/>
              </a:pPr>
              <a:r>
                <a:rPr lang="en-US" altLang="zh-CN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lt"/>
                </a:rPr>
                <a:t> </a:t>
              </a:r>
              <a:r>
                <a:rPr lang="en-US" altLang="zh-CN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lt"/>
                </a:rPr>
                <a:t>P</a:t>
              </a:r>
              <a:r>
                <a:rPr lang="en-US" altLang="zh-CN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lt"/>
                  <a:sym typeface="+mn-ea"/>
                </a:rPr>
                <a:t>roject Plan</a:t>
              </a:r>
            </a:p>
          </p:txBody>
        </p:sp>
      </p:grpSp>
      <p:grpSp>
        <p:nvGrpSpPr>
          <p:cNvPr id="5" name="组合 29"/>
          <p:cNvGrpSpPr/>
          <p:nvPr/>
        </p:nvGrpSpPr>
        <p:grpSpPr>
          <a:xfrm>
            <a:off x="8180970" y="1372939"/>
            <a:ext cx="2883848" cy="1305851"/>
            <a:chOff x="1505546" y="3138729"/>
            <a:chExt cx="2883848" cy="1279815"/>
          </a:xfrm>
        </p:grpSpPr>
        <p:sp>
          <p:nvSpPr>
            <p:cNvPr id="31" name="文本框 5"/>
            <p:cNvSpPr txBox="1"/>
            <p:nvPr/>
          </p:nvSpPr>
          <p:spPr>
            <a:xfrm>
              <a:off x="2488193" y="3138729"/>
              <a:ext cx="917667" cy="8133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dist"/>
              <a:r>
                <a:rPr lang="en-US" altLang="zh-CN" sz="4800" dirty="0"/>
                <a:t>03</a:t>
              </a:r>
              <a:endParaRPr lang="zh-CN" altLang="en-US" sz="4800" dirty="0"/>
            </a:p>
          </p:txBody>
        </p:sp>
        <p:sp>
          <p:nvSpPr>
            <p:cNvPr id="32" name="文本框 8"/>
            <p:cNvSpPr txBox="1"/>
            <p:nvPr/>
          </p:nvSpPr>
          <p:spPr>
            <a:xfrm>
              <a:off x="1505546" y="3846614"/>
              <a:ext cx="2883848" cy="5719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t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000" b="1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rPr>
                <a:t>需求说明</a:t>
              </a:r>
              <a:endParaRPr kumimoji="0" lang="en-US" altLang="zh-CN" sz="20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sym typeface="+mn-ea"/>
              </a:endParaRPr>
            </a:p>
            <a:p>
              <a:pPr algn="ctr" fontAlgn="t">
                <a:defRPr/>
              </a:pPr>
              <a:r>
                <a:rPr lang="en-US" altLang="zh-CN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lt"/>
                  <a:sym typeface="+mn-ea"/>
                </a:rPr>
                <a:t>Requirement Description</a:t>
              </a:r>
            </a:p>
          </p:txBody>
        </p:sp>
      </p:grpSp>
      <p:grpSp>
        <p:nvGrpSpPr>
          <p:cNvPr id="8" name="组合 29"/>
          <p:cNvGrpSpPr/>
          <p:nvPr/>
        </p:nvGrpSpPr>
        <p:grpSpPr>
          <a:xfrm>
            <a:off x="1883769" y="3472907"/>
            <a:ext cx="2883848" cy="1305216"/>
            <a:chOff x="1520151" y="3138729"/>
            <a:chExt cx="2883848" cy="1279193"/>
          </a:xfrm>
        </p:grpSpPr>
        <p:sp>
          <p:nvSpPr>
            <p:cNvPr id="15" name="文本框 5"/>
            <p:cNvSpPr txBox="1"/>
            <p:nvPr/>
          </p:nvSpPr>
          <p:spPr>
            <a:xfrm>
              <a:off x="2537088" y="3138729"/>
              <a:ext cx="917667" cy="8133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dist"/>
              <a:r>
                <a:rPr lang="en-US" altLang="zh-CN" sz="4800" dirty="0"/>
                <a:t>04</a:t>
              </a:r>
              <a:endParaRPr lang="zh-CN" altLang="en-US" sz="4800" dirty="0"/>
            </a:p>
          </p:txBody>
        </p:sp>
        <p:sp>
          <p:nvSpPr>
            <p:cNvPr id="16" name="文本框 8"/>
            <p:cNvSpPr txBox="1"/>
            <p:nvPr/>
          </p:nvSpPr>
          <p:spPr>
            <a:xfrm>
              <a:off x="1520151" y="3845992"/>
              <a:ext cx="2883848" cy="5719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t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rPr>
                <a:t>设计</a:t>
              </a:r>
              <a:endParaRPr kumimoji="0" lang="en-US" altLang="zh-CN" sz="20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sym typeface="+mn-ea"/>
              </a:endParaRPr>
            </a:p>
            <a:p>
              <a:pPr algn="ctr"/>
              <a:r>
                <a:rPr lang="en-US" altLang="zh-CN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lt"/>
                  <a:sym typeface="+mn-ea"/>
                </a:rPr>
                <a:t>Design</a:t>
              </a:r>
            </a:p>
          </p:txBody>
        </p:sp>
      </p:grpSp>
      <p:sp>
        <p:nvSpPr>
          <p:cNvPr id="9" name="文本框 5"/>
          <p:cNvSpPr txBox="1"/>
          <p:nvPr/>
        </p:nvSpPr>
        <p:spPr>
          <a:xfrm>
            <a:off x="5377882" y="3438761"/>
            <a:ext cx="917667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/>
            <a:r>
              <a:rPr lang="en-US" altLang="zh-CN" sz="4800" dirty="0"/>
              <a:t>05</a:t>
            </a:r>
            <a:endParaRPr lang="zh-CN" altLang="en-US" sz="4800" dirty="0"/>
          </a:p>
        </p:txBody>
      </p:sp>
      <p:sp>
        <p:nvSpPr>
          <p:cNvPr id="11" name="文本框 8"/>
          <p:cNvSpPr txBox="1"/>
          <p:nvPr/>
        </p:nvSpPr>
        <p:spPr>
          <a:xfrm>
            <a:off x="4394598" y="4161443"/>
            <a:ext cx="2883848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t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实现</a:t>
            </a:r>
            <a:endParaRPr kumimoji="0" lang="en-US" altLang="zh-CN" sz="2000" b="1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pPr algn="ctr" fontAlgn="t">
              <a:defRPr/>
            </a:pPr>
            <a:r>
              <a:rPr lang="en-US" altLang="zh-CN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lt"/>
              </a:rPr>
              <a:t>Realization</a:t>
            </a:r>
          </a:p>
        </p:txBody>
      </p:sp>
      <p:grpSp>
        <p:nvGrpSpPr>
          <p:cNvPr id="14" name="组合 29"/>
          <p:cNvGrpSpPr/>
          <p:nvPr/>
        </p:nvGrpSpPr>
        <p:grpSpPr>
          <a:xfrm>
            <a:off x="5532644" y="1411116"/>
            <a:ext cx="2883848" cy="1305851"/>
            <a:chOff x="1505546" y="3138729"/>
            <a:chExt cx="2883848" cy="1279815"/>
          </a:xfrm>
        </p:grpSpPr>
        <p:sp>
          <p:nvSpPr>
            <p:cNvPr id="17" name="文本框 5"/>
            <p:cNvSpPr txBox="1"/>
            <p:nvPr/>
          </p:nvSpPr>
          <p:spPr>
            <a:xfrm>
              <a:off x="2488193" y="3138729"/>
              <a:ext cx="917667" cy="8133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dist"/>
              <a:r>
                <a:rPr lang="en-US" altLang="zh-CN" sz="4800" dirty="0"/>
                <a:t>02</a:t>
              </a:r>
              <a:endParaRPr lang="zh-CN" altLang="en-US" sz="4800" dirty="0"/>
            </a:p>
          </p:txBody>
        </p:sp>
        <p:sp>
          <p:nvSpPr>
            <p:cNvPr id="18" name="文本框 8"/>
            <p:cNvSpPr txBox="1"/>
            <p:nvPr/>
          </p:nvSpPr>
          <p:spPr>
            <a:xfrm>
              <a:off x="1505546" y="3846614"/>
              <a:ext cx="2883848" cy="5719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t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rPr>
                <a:t>可行性分析</a:t>
              </a:r>
              <a:endParaRPr kumimoji="0" lang="en-US" altLang="zh-CN" sz="20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sym typeface="+mn-ea"/>
              </a:endParaRPr>
            </a:p>
            <a:p>
              <a:pPr algn="ctr" fontAlgn="t">
                <a:defRPr/>
              </a:pPr>
              <a:r>
                <a:rPr lang="en-US" altLang="zh-CN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lt"/>
                  <a:sym typeface="+mn-ea"/>
                </a:rPr>
                <a:t>Feasibility Analysis </a:t>
              </a:r>
            </a:p>
          </p:txBody>
        </p:sp>
      </p:grpSp>
      <p:sp>
        <p:nvSpPr>
          <p:cNvPr id="20" name="文本框 5"/>
          <p:cNvSpPr txBox="1"/>
          <p:nvPr/>
        </p:nvSpPr>
        <p:spPr>
          <a:xfrm>
            <a:off x="7963439" y="3413740"/>
            <a:ext cx="917667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/>
            <a:r>
              <a:rPr lang="en-US" altLang="zh-CN" sz="4800" dirty="0" smtClean="0"/>
              <a:t>06</a:t>
            </a:r>
            <a:endParaRPr lang="zh-CN" altLang="en-US" sz="4800" dirty="0"/>
          </a:p>
        </p:txBody>
      </p:sp>
      <p:sp>
        <p:nvSpPr>
          <p:cNvPr id="21" name="文本框 8"/>
          <p:cNvSpPr txBox="1"/>
          <p:nvPr/>
        </p:nvSpPr>
        <p:spPr>
          <a:xfrm>
            <a:off x="6980155" y="4136422"/>
            <a:ext cx="2883848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t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000" b="1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测试</a:t>
            </a:r>
            <a:endParaRPr kumimoji="0" lang="en-US" altLang="zh-CN" sz="2000" b="1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pPr algn="ctr" fontAlgn="t">
              <a:defRPr/>
            </a:pPr>
            <a:r>
              <a:rPr lang="en-US" altLang="zh-CN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lt"/>
              </a:rPr>
              <a:t>Test</a:t>
            </a:r>
            <a:endParaRPr lang="en-US" altLang="zh-CN" sz="1200" b="1" dirty="0">
              <a:solidFill>
                <a:schemeClr val="tx1">
                  <a:lumMod val="75000"/>
                  <a:lumOff val="25000"/>
                </a:schemeClr>
              </a:solidFill>
              <a:cs typeface="+mn-lt"/>
            </a:endParaRPr>
          </a:p>
        </p:txBody>
      </p:sp>
      <p:sp>
        <p:nvSpPr>
          <p:cNvPr id="24" name="文本框 5"/>
          <p:cNvSpPr txBox="1"/>
          <p:nvPr/>
        </p:nvSpPr>
        <p:spPr>
          <a:xfrm>
            <a:off x="10296661" y="3344217"/>
            <a:ext cx="917667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/>
            <a:r>
              <a:rPr lang="en-US" altLang="zh-CN" sz="4800" dirty="0" smtClean="0"/>
              <a:t>07</a:t>
            </a:r>
            <a:endParaRPr lang="zh-CN" altLang="en-US" sz="4800" dirty="0"/>
          </a:p>
        </p:txBody>
      </p:sp>
      <p:sp>
        <p:nvSpPr>
          <p:cNvPr id="25" name="文本框 8"/>
          <p:cNvSpPr txBox="1"/>
          <p:nvPr/>
        </p:nvSpPr>
        <p:spPr>
          <a:xfrm>
            <a:off x="9308152" y="4129600"/>
            <a:ext cx="2883848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t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其它</a:t>
            </a:r>
            <a:endParaRPr kumimoji="0" lang="en-US" altLang="zh-CN" sz="2000" b="1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pPr algn="ctr" fontAlgn="t">
              <a:defRPr/>
            </a:pPr>
            <a:r>
              <a:rPr lang="en-US" altLang="zh-CN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lt"/>
              </a:rPr>
              <a:t>Other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92177" y="300251"/>
            <a:ext cx="1221474" cy="1221474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1614170" y="650240"/>
            <a:ext cx="750443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noProof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HIPO</a:t>
            </a:r>
            <a:r>
              <a:rPr lang="zh-CN" altLang="en-US" sz="2800" b="1" noProof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图</a:t>
            </a:r>
            <a:endParaRPr lang="zh-CN" altLang="en-US" sz="2800" b="1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uLnTx/>
              <a:uFillTx/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5122" name="图片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4244" y="1487605"/>
            <a:ext cx="11470405" cy="45515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9321421" y="6318913"/>
            <a:ext cx="1678675" cy="375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hlinkClick r:id="rId4" action="ppaction://hlinkfile"/>
              </a:rPr>
              <a:t>总体设计报告</a:t>
            </a:r>
            <a:endParaRPr lang="zh-CN" altLang="en-U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92177" y="300251"/>
            <a:ext cx="1221474" cy="1221474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1614170" y="650240"/>
            <a:ext cx="750443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模块结构</a:t>
            </a:r>
            <a:endParaRPr lang="zh-CN" altLang="en-US" sz="2800" b="1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uLnTx/>
              <a:uFillTx/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8194" name="Picture 1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05117" y="504966"/>
            <a:ext cx="8664053" cy="51530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7130955" y="6045958"/>
            <a:ext cx="15353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Jackson</a:t>
            </a:r>
            <a:r>
              <a:rPr lang="zh-CN" altLang="en-US" dirty="0" smtClean="0"/>
              <a:t>图</a:t>
            </a:r>
            <a:endParaRPr lang="zh-CN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50627" y="4121624"/>
            <a:ext cx="33232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分为</a:t>
            </a:r>
            <a:r>
              <a:rPr lang="en-US" altLang="zh-CN" dirty="0" smtClean="0"/>
              <a:t>3</a:t>
            </a:r>
            <a:r>
              <a:rPr lang="zh-CN" altLang="en-US" dirty="0" smtClean="0"/>
              <a:t>个模块：</a:t>
            </a:r>
            <a:endParaRPr lang="en-US" altLang="zh-CN" dirty="0" smtClean="0"/>
          </a:p>
          <a:p>
            <a:r>
              <a:rPr lang="en-US" altLang="zh-CN" dirty="0" smtClean="0"/>
              <a:t>1</a:t>
            </a:r>
            <a:r>
              <a:rPr lang="zh-CN" altLang="en-US" dirty="0" smtClean="0"/>
              <a:t>、用户个人信息模块</a:t>
            </a:r>
            <a:endParaRPr lang="en-US" altLang="zh-CN" dirty="0" smtClean="0"/>
          </a:p>
          <a:p>
            <a:r>
              <a:rPr lang="en-US" altLang="zh-CN" dirty="0" smtClean="0"/>
              <a:t>2</a:t>
            </a:r>
            <a:r>
              <a:rPr lang="zh-CN" altLang="en-US" dirty="0" smtClean="0"/>
              <a:t>、打卡模块</a:t>
            </a:r>
            <a:endParaRPr lang="en-US" altLang="zh-CN" dirty="0" smtClean="0"/>
          </a:p>
          <a:p>
            <a:r>
              <a:rPr lang="en-US" altLang="zh-CN" dirty="0" smtClean="0"/>
              <a:t>3</a:t>
            </a:r>
            <a:r>
              <a:rPr lang="zh-CN" altLang="en-US" dirty="0" smtClean="0"/>
              <a:t>、推荐模块</a:t>
            </a:r>
            <a:endParaRPr lang="zh-CN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9321421" y="6318913"/>
            <a:ext cx="1678675" cy="375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hlinkClick r:id="rId4" action="ppaction://hlinkfile"/>
              </a:rPr>
              <a:t>总体设计报告</a:t>
            </a:r>
            <a:endParaRPr lang="zh-CN" altLang="en-US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92177" y="300251"/>
            <a:ext cx="1221474" cy="1221474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1614170" y="650240"/>
            <a:ext cx="750443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用户个人信息模块</a:t>
            </a:r>
            <a:endParaRPr lang="zh-CN" altLang="en-US" sz="2800" b="1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uLnTx/>
              <a:uFillTx/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7170" name="Picture 1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4842" y="1665026"/>
            <a:ext cx="6550228" cy="34801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2736376" y="5336275"/>
            <a:ext cx="11191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IPO</a:t>
            </a:r>
            <a:r>
              <a:rPr lang="zh-CN" altLang="en-US" dirty="0" smtClean="0"/>
              <a:t>图</a:t>
            </a:r>
            <a:endParaRPr lang="zh-CN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267432" y="1398896"/>
            <a:ext cx="4749421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部分</a:t>
            </a:r>
            <a:r>
              <a:rPr lang="en-US" altLang="zh-CN" dirty="0" smtClean="0"/>
              <a:t>PDL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r>
              <a:rPr lang="en-US" altLang="zh-CN" dirty="0" smtClean="0"/>
              <a:t>Procedure </a:t>
            </a:r>
            <a:r>
              <a:rPr lang="zh-CN" altLang="zh-CN" dirty="0" smtClean="0"/>
              <a:t>授权登录</a:t>
            </a:r>
            <a:r>
              <a:rPr lang="en-US" altLang="zh-CN" dirty="0" smtClean="0"/>
              <a:t> is</a:t>
            </a:r>
            <a:endParaRPr lang="zh-CN" altLang="zh-CN" dirty="0" smtClean="0"/>
          </a:p>
          <a:p>
            <a:r>
              <a:rPr lang="en-US" altLang="zh-CN" dirty="0" smtClean="0"/>
              <a:t>begin</a:t>
            </a:r>
            <a:endParaRPr lang="zh-CN" altLang="zh-CN" dirty="0" smtClean="0"/>
          </a:p>
          <a:p>
            <a:r>
              <a:rPr lang="zh-CN" altLang="zh-CN" dirty="0" smtClean="0"/>
              <a:t>用户进入微信授权登录页面</a:t>
            </a:r>
          </a:p>
          <a:p>
            <a:r>
              <a:rPr lang="en-US" altLang="zh-CN" dirty="0" smtClean="0"/>
              <a:t>if </a:t>
            </a:r>
            <a:r>
              <a:rPr lang="zh-CN" altLang="zh-CN" dirty="0" smtClean="0"/>
              <a:t>用户点击“开启我的打卡之旅”，且为第一次使用</a:t>
            </a:r>
          </a:p>
          <a:p>
            <a:r>
              <a:rPr lang="en-US" altLang="zh-CN" dirty="0" smtClean="0"/>
              <a:t>then </a:t>
            </a:r>
            <a:r>
              <a:rPr lang="zh-CN" altLang="zh-CN" dirty="0" smtClean="0"/>
              <a:t>弹出是否同意授权窗口</a:t>
            </a:r>
            <a:r>
              <a:rPr lang="en-US" altLang="zh-CN" dirty="0" smtClean="0"/>
              <a:t> </a:t>
            </a:r>
            <a:endParaRPr lang="zh-CN" altLang="zh-CN" dirty="0" smtClean="0"/>
          </a:p>
          <a:p>
            <a:r>
              <a:rPr lang="en-US" altLang="zh-CN" dirty="0" smtClean="0"/>
              <a:t>if </a:t>
            </a:r>
            <a:r>
              <a:rPr lang="zh-CN" altLang="zh-CN" dirty="0" smtClean="0"/>
              <a:t>点击同意授权</a:t>
            </a:r>
          </a:p>
          <a:p>
            <a:r>
              <a:rPr lang="en-US" altLang="zh-CN" dirty="0" smtClean="0"/>
              <a:t>then </a:t>
            </a:r>
            <a:r>
              <a:rPr lang="zh-CN" altLang="zh-CN" dirty="0" smtClean="0"/>
              <a:t>进入系统主界面——地图页面</a:t>
            </a:r>
          </a:p>
          <a:p>
            <a:r>
              <a:rPr lang="en-US" altLang="zh-CN" dirty="0" smtClean="0"/>
              <a:t>else </a:t>
            </a:r>
            <a:r>
              <a:rPr lang="zh-CN" altLang="zh-CN" dirty="0" smtClean="0"/>
              <a:t>不同意授权，页面不相应</a:t>
            </a:r>
          </a:p>
          <a:p>
            <a:r>
              <a:rPr lang="en-US" altLang="zh-CN" dirty="0" smtClean="0"/>
              <a:t>else if </a:t>
            </a:r>
            <a:r>
              <a:rPr lang="zh-CN" altLang="zh-CN" dirty="0" smtClean="0"/>
              <a:t>已经使用过、授权过</a:t>
            </a:r>
          </a:p>
          <a:p>
            <a:r>
              <a:rPr lang="en-US" altLang="zh-CN" dirty="0" smtClean="0"/>
              <a:t>then </a:t>
            </a:r>
            <a:r>
              <a:rPr lang="zh-CN" altLang="zh-CN" dirty="0" smtClean="0"/>
              <a:t>直接进入主页面——地图页面</a:t>
            </a:r>
          </a:p>
          <a:p>
            <a:r>
              <a:rPr lang="en-US" altLang="zh-CN" dirty="0" smtClean="0"/>
              <a:t>end if</a:t>
            </a:r>
            <a:endParaRPr lang="zh-CN" altLang="zh-CN" dirty="0" smtClean="0"/>
          </a:p>
          <a:p>
            <a:r>
              <a:rPr lang="en-US" altLang="zh-CN" dirty="0" smtClean="0"/>
              <a:t>end </a:t>
            </a:r>
            <a:r>
              <a:rPr lang="zh-CN" altLang="zh-CN" dirty="0" smtClean="0"/>
              <a:t>登录</a:t>
            </a:r>
          </a:p>
          <a:p>
            <a:r>
              <a:rPr lang="en-US" altLang="zh-CN" dirty="0" smtClean="0"/>
              <a:t> </a:t>
            </a:r>
            <a:endParaRPr lang="zh-CN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9321421" y="6318913"/>
            <a:ext cx="1678675" cy="375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hlinkClick r:id="rId4" action="ppaction://hlinkfile"/>
              </a:rPr>
              <a:t>总体设计报告</a:t>
            </a:r>
            <a:endParaRPr lang="zh-CN" altLang="en-US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92177" y="300251"/>
            <a:ext cx="1221474" cy="1221474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1614170" y="650240"/>
            <a:ext cx="750443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用户打卡模块</a:t>
            </a:r>
            <a:endParaRPr lang="zh-CN" altLang="en-US" sz="2800" b="1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uLnTx/>
              <a:uFillTx/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818865" y="1815152"/>
            <a:ext cx="4749421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部分</a:t>
            </a:r>
            <a:r>
              <a:rPr lang="en-US" altLang="zh-CN" dirty="0" smtClean="0"/>
              <a:t>PDL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r>
              <a:rPr lang="en-US" altLang="zh-CN" dirty="0" smtClean="0"/>
              <a:t>Procedure </a:t>
            </a:r>
            <a:r>
              <a:rPr lang="zh-CN" altLang="zh-CN" dirty="0" smtClean="0"/>
              <a:t>新建打卡</a:t>
            </a:r>
            <a:r>
              <a:rPr lang="en-US" altLang="zh-CN" dirty="0" smtClean="0"/>
              <a:t> is</a:t>
            </a:r>
            <a:endParaRPr lang="zh-CN" altLang="zh-CN" dirty="0" smtClean="0"/>
          </a:p>
          <a:p>
            <a:r>
              <a:rPr lang="en-US" altLang="zh-CN" dirty="0" smtClean="0"/>
              <a:t>begin</a:t>
            </a:r>
            <a:endParaRPr lang="zh-CN" altLang="zh-CN" dirty="0" smtClean="0"/>
          </a:p>
          <a:p>
            <a:r>
              <a:rPr lang="zh-CN" altLang="zh-CN" dirty="0" smtClean="0"/>
              <a:t>用户新建打卡</a:t>
            </a:r>
          </a:p>
          <a:p>
            <a:r>
              <a:rPr lang="en-US" altLang="zh-CN" dirty="0" smtClean="0"/>
              <a:t>if </a:t>
            </a:r>
            <a:r>
              <a:rPr lang="zh-CN" altLang="zh-CN" dirty="0" smtClean="0"/>
              <a:t>用户点击新建打卡按钮</a:t>
            </a:r>
          </a:p>
          <a:p>
            <a:r>
              <a:rPr lang="en-US" altLang="zh-CN" dirty="0" smtClean="0"/>
              <a:t>then </a:t>
            </a:r>
            <a:r>
              <a:rPr lang="zh-CN" altLang="zh-CN" dirty="0" smtClean="0"/>
              <a:t>用户进入新建打卡页面</a:t>
            </a:r>
          </a:p>
          <a:p>
            <a:r>
              <a:rPr lang="en-US" altLang="zh-CN" dirty="0" smtClean="0"/>
              <a:t>if </a:t>
            </a:r>
            <a:r>
              <a:rPr lang="zh-CN" altLang="zh-CN" dirty="0" smtClean="0"/>
              <a:t>编辑完成</a:t>
            </a:r>
          </a:p>
          <a:p>
            <a:r>
              <a:rPr lang="en-US" altLang="zh-CN" dirty="0" smtClean="0"/>
              <a:t>then </a:t>
            </a:r>
            <a:r>
              <a:rPr lang="zh-CN" altLang="zh-CN" dirty="0" smtClean="0"/>
              <a:t>保存发布</a:t>
            </a:r>
          </a:p>
          <a:p>
            <a:r>
              <a:rPr lang="en-US" altLang="zh-CN" dirty="0" smtClean="0"/>
              <a:t>else </a:t>
            </a:r>
            <a:r>
              <a:rPr lang="zh-CN" altLang="zh-CN" dirty="0" smtClean="0"/>
              <a:t>存入草稿箱</a:t>
            </a:r>
          </a:p>
          <a:p>
            <a:r>
              <a:rPr lang="en-US" altLang="zh-CN" dirty="0" smtClean="0"/>
              <a:t>else </a:t>
            </a:r>
            <a:r>
              <a:rPr lang="zh-CN" altLang="zh-CN" dirty="0" smtClean="0"/>
              <a:t>放弃保存</a:t>
            </a:r>
          </a:p>
          <a:p>
            <a:r>
              <a:rPr lang="en-US" altLang="zh-CN" dirty="0" smtClean="0"/>
              <a:t>end if</a:t>
            </a:r>
            <a:endParaRPr lang="zh-CN" altLang="zh-CN" dirty="0" smtClean="0"/>
          </a:p>
          <a:p>
            <a:r>
              <a:rPr lang="en-US" altLang="zh-CN" dirty="0" smtClean="0"/>
              <a:t>end if</a:t>
            </a:r>
            <a:endParaRPr lang="zh-CN" altLang="zh-CN" dirty="0" smtClean="0"/>
          </a:p>
          <a:p>
            <a:r>
              <a:rPr lang="en-US" altLang="zh-CN" dirty="0" smtClean="0"/>
              <a:t>end </a:t>
            </a:r>
            <a:r>
              <a:rPr lang="zh-CN" altLang="zh-CN" dirty="0" smtClean="0"/>
              <a:t>进入主页面——地图页面</a:t>
            </a:r>
            <a:endParaRPr lang="zh-CN" altLang="zh-CN" dirty="0"/>
          </a:p>
        </p:txBody>
      </p:sp>
      <p:pic>
        <p:nvPicPr>
          <p:cNvPr id="9218" name="Picture 29" descr="IPO图（白板）"/>
          <p:cNvPicPr>
            <a:picLocks noChangeAspect="1" noChangeArrowheads="1"/>
          </p:cNvPicPr>
          <p:nvPr/>
        </p:nvPicPr>
        <p:blipFill>
          <a:blip r:embed="rId3" cstate="print"/>
          <a:srcRect b="62311"/>
          <a:stretch>
            <a:fillRect/>
          </a:stretch>
        </p:blipFill>
        <p:spPr bwMode="auto">
          <a:xfrm>
            <a:off x="6885297" y="-1"/>
            <a:ext cx="3739485" cy="25403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19" name="Picture 27" descr="IPO图（白板）"/>
          <p:cNvPicPr>
            <a:picLocks noChangeAspect="1" noChangeArrowheads="1"/>
          </p:cNvPicPr>
          <p:nvPr/>
        </p:nvPicPr>
        <p:blipFill>
          <a:blip r:embed="rId3" cstate="print"/>
          <a:srcRect t="39230"/>
          <a:stretch>
            <a:fillRect/>
          </a:stretch>
        </p:blipFill>
        <p:spPr bwMode="auto">
          <a:xfrm>
            <a:off x="6858001" y="2383087"/>
            <a:ext cx="3794076" cy="41405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8284190" y="6488668"/>
            <a:ext cx="11191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IPO</a:t>
            </a:r>
            <a:r>
              <a:rPr lang="zh-CN" altLang="en-US" dirty="0" smtClean="0"/>
              <a:t>图</a:t>
            </a:r>
            <a:endParaRPr lang="zh-CN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9457898" y="6482686"/>
            <a:ext cx="1678675" cy="375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hlinkClick r:id="rId4" action="ppaction://hlinkfile"/>
              </a:rPr>
              <a:t>总体设计报告</a:t>
            </a:r>
            <a:endParaRPr lang="zh-CN" altLang="en-US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92177" y="300251"/>
            <a:ext cx="1221474" cy="1221474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1614170" y="650240"/>
            <a:ext cx="750443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推荐模块</a:t>
            </a:r>
            <a:endParaRPr lang="zh-CN" altLang="en-US" sz="2800" b="1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uLnTx/>
              <a:uFillTx/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736376" y="6339385"/>
            <a:ext cx="11191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IPO</a:t>
            </a:r>
            <a:r>
              <a:rPr lang="zh-CN" altLang="en-US" dirty="0" smtClean="0"/>
              <a:t>图</a:t>
            </a:r>
            <a:endParaRPr lang="zh-CN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117306" y="1849273"/>
            <a:ext cx="474942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部分</a:t>
            </a:r>
            <a:r>
              <a:rPr lang="en-US" altLang="zh-CN" dirty="0" smtClean="0"/>
              <a:t>PDL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r>
              <a:rPr lang="en-US" altLang="zh-CN" dirty="0" smtClean="0"/>
              <a:t>Procedure </a:t>
            </a:r>
            <a:r>
              <a:rPr lang="zh-CN" altLang="zh-CN" dirty="0" smtClean="0"/>
              <a:t>查看当前位置</a:t>
            </a:r>
            <a:r>
              <a:rPr lang="en-US" altLang="zh-CN" dirty="0" smtClean="0"/>
              <a:t> is</a:t>
            </a:r>
            <a:endParaRPr lang="zh-CN" altLang="zh-CN" dirty="0" smtClean="0"/>
          </a:p>
          <a:p>
            <a:r>
              <a:rPr lang="en-US" altLang="zh-CN" dirty="0" smtClean="0"/>
              <a:t>begin</a:t>
            </a:r>
            <a:endParaRPr lang="zh-CN" altLang="zh-CN" dirty="0" smtClean="0"/>
          </a:p>
          <a:p>
            <a:r>
              <a:rPr lang="zh-CN" altLang="zh-CN" dirty="0" smtClean="0"/>
              <a:t>用户定位当前位置</a:t>
            </a:r>
          </a:p>
          <a:p>
            <a:r>
              <a:rPr lang="en-US" altLang="zh-CN" dirty="0" smtClean="0"/>
              <a:t>if </a:t>
            </a:r>
            <a:r>
              <a:rPr lang="zh-CN" altLang="zh-CN" dirty="0" smtClean="0"/>
              <a:t>用户点击查看当前位置按钮</a:t>
            </a:r>
          </a:p>
          <a:p>
            <a:r>
              <a:rPr lang="en-US" altLang="zh-CN" dirty="0" smtClean="0"/>
              <a:t>then </a:t>
            </a:r>
            <a:r>
              <a:rPr lang="zh-CN" altLang="zh-CN" dirty="0" smtClean="0"/>
              <a:t>系统定位用户当前位置</a:t>
            </a:r>
          </a:p>
          <a:p>
            <a:r>
              <a:rPr lang="en-US" altLang="zh-CN" dirty="0" smtClean="0"/>
              <a:t>if </a:t>
            </a:r>
            <a:r>
              <a:rPr lang="zh-CN" altLang="zh-CN" dirty="0" smtClean="0"/>
              <a:t>用户同意定位授权</a:t>
            </a:r>
          </a:p>
          <a:p>
            <a:r>
              <a:rPr lang="en-US" altLang="zh-CN" dirty="0" smtClean="0"/>
              <a:t>then </a:t>
            </a:r>
            <a:r>
              <a:rPr lang="zh-CN" altLang="zh-CN" dirty="0" smtClean="0"/>
              <a:t>定位当前位置</a:t>
            </a:r>
          </a:p>
          <a:p>
            <a:r>
              <a:rPr lang="en-US" altLang="zh-CN" dirty="0" smtClean="0"/>
              <a:t>else </a:t>
            </a:r>
            <a:r>
              <a:rPr lang="zh-CN" altLang="zh-CN" dirty="0" smtClean="0"/>
              <a:t>定位为默认位置</a:t>
            </a:r>
            <a:r>
              <a:rPr lang="en-US" altLang="zh-CN" dirty="0" smtClean="0"/>
              <a:t> </a:t>
            </a:r>
            <a:endParaRPr lang="zh-CN" altLang="zh-CN" dirty="0" smtClean="0"/>
          </a:p>
          <a:p>
            <a:r>
              <a:rPr lang="en-US" altLang="zh-CN" dirty="0" smtClean="0"/>
              <a:t>end if</a:t>
            </a:r>
            <a:endParaRPr lang="zh-CN" altLang="zh-CN" dirty="0" smtClean="0"/>
          </a:p>
          <a:p>
            <a:r>
              <a:rPr lang="en-US" altLang="zh-CN" dirty="0" smtClean="0"/>
              <a:t>end if</a:t>
            </a:r>
            <a:endParaRPr lang="zh-CN" altLang="zh-CN" dirty="0" smtClean="0"/>
          </a:p>
          <a:p>
            <a:r>
              <a:rPr lang="en-US" altLang="zh-CN" dirty="0" smtClean="0"/>
              <a:t>end </a:t>
            </a:r>
            <a:r>
              <a:rPr lang="zh-CN" altLang="zh-CN" dirty="0" smtClean="0"/>
              <a:t>查看当前位置</a:t>
            </a:r>
            <a:endParaRPr lang="zh-CN" altLang="zh-CN" dirty="0"/>
          </a:p>
        </p:txBody>
      </p:sp>
      <p:pic>
        <p:nvPicPr>
          <p:cNvPr id="10243" name="Picture 20" descr="推荐模块IPO"/>
          <p:cNvPicPr>
            <a:picLocks noChangeAspect="1" noChangeArrowheads="1"/>
          </p:cNvPicPr>
          <p:nvPr/>
        </p:nvPicPr>
        <p:blipFill>
          <a:blip r:embed="rId3" cstate="print"/>
          <a:srcRect b="25948"/>
          <a:stretch>
            <a:fillRect/>
          </a:stretch>
        </p:blipFill>
        <p:spPr bwMode="auto">
          <a:xfrm>
            <a:off x="948520" y="1398895"/>
            <a:ext cx="4892722" cy="4929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11"/>
          <p:cNvSpPr txBox="1"/>
          <p:nvPr/>
        </p:nvSpPr>
        <p:spPr>
          <a:xfrm>
            <a:off x="9321421" y="6318913"/>
            <a:ext cx="1678675" cy="375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hlinkClick r:id="rId4" action="ppaction://hlinkfile"/>
              </a:rPr>
              <a:t>总体设计报告</a:t>
            </a:r>
            <a:endParaRPr lang="zh-CN" altLang="en-US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92177" y="300251"/>
            <a:ext cx="1221474" cy="1221474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1614170" y="650240"/>
            <a:ext cx="750443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</a:rPr>
              <a:t>业务流图</a:t>
            </a:r>
            <a:endParaRPr lang="zh-CN" altLang="en-US" sz="2800" b="1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uLnTx/>
              <a:uFillTx/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pPr/>
              <a:t>25</a:t>
            </a:fld>
            <a:endParaRPr lang="en-US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48396" y="0"/>
            <a:ext cx="4843463" cy="6742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9321421" y="6318913"/>
            <a:ext cx="1678675" cy="375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hlinkClick r:id="rId4" action="ppaction://hlinkfile"/>
              </a:rPr>
              <a:t>总体设计报告</a:t>
            </a:r>
            <a:endParaRPr lang="zh-CN" altLang="en-US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1768817"/>
            <a:ext cx="12192000" cy="399650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92177" y="300251"/>
            <a:ext cx="1221474" cy="1221474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1614170" y="650240"/>
            <a:ext cx="750443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noProof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详细设计</a:t>
            </a:r>
            <a:r>
              <a:rPr lang="zh-CN" altLang="en-US" sz="2800" b="1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</a:rPr>
              <a:t>报告 </a:t>
            </a:r>
            <a:endParaRPr lang="zh-CN" altLang="en-US" sz="2800" b="1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uLnTx/>
              <a:uFillTx/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3" name="PA_图片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64665" y="2288864"/>
            <a:ext cx="1294542" cy="2496616"/>
          </a:xfrm>
          <a:prstGeom prst="rect">
            <a:avLst/>
          </a:prstGeom>
        </p:spPr>
      </p:pic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7" name="文本框 1"/>
          <p:cNvSpPr txBox="1"/>
          <p:nvPr/>
        </p:nvSpPr>
        <p:spPr>
          <a:xfrm>
            <a:off x="3091350" y="1813048"/>
            <a:ext cx="836993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根据《GB8567-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06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计算机软件产品开发文件编制指南》</a:t>
            </a:r>
            <a:r>
              <a:rPr lang="en-US" altLang="zh-CN" sz="2000" baseline="30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[1]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中可行性研究报告的要求，结合实际情况后的</a:t>
            </a:r>
            <a:r>
              <a:rPr lang="zh-CN" altLang="en-US" sz="2000" dirty="0" smtClean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《详细设计报告》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内容如下：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 cstate="print"/>
          <a:srcRect t="11448"/>
          <a:stretch>
            <a:fillRect/>
          </a:stretch>
        </p:blipFill>
        <p:spPr bwMode="auto">
          <a:xfrm>
            <a:off x="3692596" y="2866029"/>
            <a:ext cx="6226175" cy="29057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9149225" y="6176119"/>
            <a:ext cx="2205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hlinkClick r:id="rId5" action="ppaction://hlinkfile"/>
              </a:rPr>
              <a:t>详细设计文档</a:t>
            </a:r>
            <a:endParaRPr lang="zh-CN" altLang="en-US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92177" y="300251"/>
            <a:ext cx="1221474" cy="1221474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1614170" y="650240"/>
            <a:ext cx="750443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</a:rPr>
              <a:t>数据库设计</a:t>
            </a:r>
            <a:endParaRPr lang="zh-CN" altLang="en-US" sz="2800" b="1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uLnTx/>
              <a:uFillTx/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12291" name="图片 1"/>
          <p:cNvPicPr>
            <a:picLocks noChangeAspect="1" noChangeArrowheads="1"/>
          </p:cNvPicPr>
          <p:nvPr/>
        </p:nvPicPr>
        <p:blipFill>
          <a:blip r:embed="rId3" cstate="print"/>
          <a:srcRect t="2726" b="2508"/>
          <a:stretch>
            <a:fillRect/>
          </a:stretch>
        </p:blipFill>
        <p:spPr bwMode="auto">
          <a:xfrm>
            <a:off x="7356143" y="966677"/>
            <a:ext cx="3207224" cy="57026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7356144" y="573207"/>
            <a:ext cx="3678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用户</a:t>
            </a:r>
            <a:r>
              <a:rPr lang="en-US" altLang="zh-CN" dirty="0" smtClean="0"/>
              <a:t>CDM</a:t>
            </a:r>
            <a:endParaRPr lang="zh-CN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43552" y="2060811"/>
            <a:ext cx="3691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结构设计表</a:t>
            </a:r>
            <a:endParaRPr lang="zh-CN" altLang="en-US" dirty="0"/>
          </a:p>
        </p:txBody>
      </p:sp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83583" y="2809708"/>
            <a:ext cx="6383365" cy="14347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Box 10"/>
          <p:cNvSpPr txBox="1"/>
          <p:nvPr/>
        </p:nvSpPr>
        <p:spPr>
          <a:xfrm>
            <a:off x="131370" y="6368514"/>
            <a:ext cx="2524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hlinkClick r:id="rId5" action="ppaction://hlinkfile"/>
              </a:rPr>
              <a:t>数据库设计说明</a:t>
            </a:r>
            <a:endParaRPr lang="zh-CN" altLang="en-US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92177" y="300251"/>
            <a:ext cx="1221474" cy="1221474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1614170" y="650240"/>
            <a:ext cx="750443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</a:rPr>
              <a:t>关键算法设计</a:t>
            </a:r>
            <a:endParaRPr lang="zh-CN" altLang="en-US" sz="2800" b="1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uLnTx/>
              <a:uFillTx/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pPr/>
              <a:t>28</a:t>
            </a:fld>
            <a:endParaRPr lang="en-US"/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675845" y="639192"/>
            <a:ext cx="2306241" cy="557961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64275" y="1712794"/>
            <a:ext cx="834560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err="1" smtClean="0"/>
              <a:t>Geohash</a:t>
            </a:r>
            <a:r>
              <a:rPr lang="zh-CN" altLang="zh-CN" b="1" dirty="0" smtClean="0"/>
              <a:t>的特点：</a:t>
            </a:r>
            <a:endParaRPr lang="zh-CN" altLang="zh-CN" dirty="0" smtClean="0"/>
          </a:p>
          <a:p>
            <a:r>
              <a:rPr lang="en-US" altLang="zh-CN" dirty="0" smtClean="0"/>
              <a:t>	</a:t>
            </a:r>
            <a:r>
              <a:rPr lang="zh-CN" altLang="zh-CN" dirty="0" smtClean="0"/>
              <a:t>首先，</a:t>
            </a:r>
            <a:r>
              <a:rPr lang="en-US" altLang="zh-CN" dirty="0" err="1" smtClean="0"/>
              <a:t>geohash</a:t>
            </a:r>
            <a:r>
              <a:rPr lang="zh-CN" altLang="zh-CN" dirty="0" smtClean="0"/>
              <a:t>用一个字符串表示经度和纬度两个坐标。某些情况下无法在两列上同时应用索引 （例如</a:t>
            </a:r>
            <a:r>
              <a:rPr lang="en-US" altLang="zh-CN" dirty="0" err="1" smtClean="0"/>
              <a:t>MySQL</a:t>
            </a:r>
            <a:r>
              <a:rPr lang="en-US" altLang="zh-CN" dirty="0" smtClean="0"/>
              <a:t> 4</a:t>
            </a:r>
            <a:r>
              <a:rPr lang="zh-CN" altLang="zh-CN" dirty="0" smtClean="0"/>
              <a:t>之前的版本，</a:t>
            </a:r>
            <a:r>
              <a:rPr lang="en-US" altLang="zh-CN" dirty="0" smtClean="0"/>
              <a:t>Google App Engine</a:t>
            </a:r>
            <a:r>
              <a:rPr lang="zh-CN" altLang="zh-CN" dirty="0" smtClean="0"/>
              <a:t>的数据层等），利用</a:t>
            </a:r>
            <a:r>
              <a:rPr lang="en-US" altLang="zh-CN" dirty="0" err="1" smtClean="0"/>
              <a:t>geohash</a:t>
            </a:r>
            <a:r>
              <a:rPr lang="zh-CN" altLang="zh-CN" dirty="0" smtClean="0"/>
              <a:t>，只需在一列上应用索引即可。</a:t>
            </a:r>
          </a:p>
          <a:p>
            <a:r>
              <a:rPr lang="en-US" altLang="zh-CN" dirty="0" smtClean="0"/>
              <a:t>	</a:t>
            </a:r>
            <a:r>
              <a:rPr lang="zh-CN" altLang="zh-CN" dirty="0" smtClean="0"/>
              <a:t>其次，</a:t>
            </a:r>
            <a:r>
              <a:rPr lang="en-US" altLang="zh-CN" dirty="0" err="1" smtClean="0"/>
              <a:t>geohash</a:t>
            </a:r>
            <a:r>
              <a:rPr lang="zh-CN" altLang="zh-CN" dirty="0" smtClean="0"/>
              <a:t>表示的并不是一个点，而是一个矩形区域。比如编码</a:t>
            </a:r>
            <a:r>
              <a:rPr lang="en-US" altLang="zh-CN" dirty="0" smtClean="0"/>
              <a:t>wx4g0ec19</a:t>
            </a:r>
            <a:r>
              <a:rPr lang="zh-CN" altLang="zh-CN" dirty="0" smtClean="0"/>
              <a:t>，它表示的是一个矩形区域。 使用者可以发布地址编码，既能表明自己位于北海公园附近，又不至于暴露自己的精确坐标，有助于隐私保护。</a:t>
            </a:r>
          </a:p>
          <a:p>
            <a:r>
              <a:rPr lang="en-US" altLang="zh-CN" dirty="0" smtClean="0"/>
              <a:t>	</a:t>
            </a:r>
            <a:r>
              <a:rPr lang="zh-CN" altLang="zh-CN" dirty="0" smtClean="0"/>
              <a:t>第三，编码的前缀可以表示更大的区域。例如</a:t>
            </a:r>
            <a:r>
              <a:rPr lang="en-US" altLang="zh-CN" dirty="0" smtClean="0"/>
              <a:t>wx4g0ec1</a:t>
            </a:r>
            <a:r>
              <a:rPr lang="zh-CN" altLang="zh-CN" dirty="0" smtClean="0"/>
              <a:t>，它的前缀</a:t>
            </a:r>
            <a:r>
              <a:rPr lang="en-US" altLang="zh-CN" dirty="0" smtClean="0"/>
              <a:t>wx4g0e</a:t>
            </a:r>
            <a:r>
              <a:rPr lang="zh-CN" altLang="zh-CN" dirty="0" smtClean="0"/>
              <a:t>表示包含编码</a:t>
            </a:r>
            <a:r>
              <a:rPr lang="en-US" altLang="zh-CN" dirty="0" smtClean="0"/>
              <a:t>wx4g0ec1</a:t>
            </a:r>
            <a:r>
              <a:rPr lang="zh-CN" altLang="zh-CN" dirty="0" smtClean="0"/>
              <a:t>在内的更大范围。 这个特性可以用于附近地点搜索。首先根据用户当前坐标计算</a:t>
            </a:r>
            <a:r>
              <a:rPr lang="en-US" altLang="zh-CN" dirty="0" err="1" smtClean="0"/>
              <a:t>geohash</a:t>
            </a:r>
            <a:r>
              <a:rPr lang="zh-CN" altLang="zh-CN" dirty="0" smtClean="0"/>
              <a:t>（例如</a:t>
            </a:r>
            <a:r>
              <a:rPr lang="en-US" altLang="zh-CN" dirty="0" smtClean="0"/>
              <a:t>wx4g0ec1</a:t>
            </a:r>
            <a:r>
              <a:rPr lang="zh-CN" altLang="zh-CN" dirty="0" smtClean="0"/>
              <a:t>）然后取其前缀进行查询 （</a:t>
            </a:r>
            <a:r>
              <a:rPr lang="en-US" altLang="zh-CN" dirty="0" smtClean="0"/>
              <a:t>SELECT * FROM place WHERE </a:t>
            </a:r>
            <a:r>
              <a:rPr lang="en-US" altLang="zh-CN" dirty="0" err="1" smtClean="0"/>
              <a:t>geohash</a:t>
            </a:r>
            <a:r>
              <a:rPr lang="en-US" altLang="zh-CN" dirty="0" smtClean="0"/>
              <a:t> LIKE 'wx4g0e%'</a:t>
            </a:r>
            <a:r>
              <a:rPr lang="zh-CN" altLang="zh-CN" dirty="0" smtClean="0"/>
              <a:t>），即可查询附近的所有地点。</a:t>
            </a:r>
          </a:p>
          <a:p>
            <a:r>
              <a:rPr lang="en-US" altLang="zh-CN" dirty="0" smtClean="0"/>
              <a:t>	</a:t>
            </a:r>
            <a:r>
              <a:rPr lang="en-US" altLang="zh-CN" dirty="0" err="1" smtClean="0"/>
              <a:t>Geohash</a:t>
            </a:r>
            <a:r>
              <a:rPr lang="zh-CN" altLang="zh-CN" dirty="0" smtClean="0"/>
              <a:t>比直接用经纬度的高效很多。</a:t>
            </a:r>
          </a:p>
          <a:p>
            <a:endParaRPr lang="zh-CN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9321421" y="6318913"/>
            <a:ext cx="1678675" cy="375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hlinkClick r:id="rId4" action="ppaction://hlinkfile"/>
              </a:rPr>
              <a:t>详细设计报告</a:t>
            </a:r>
            <a:endParaRPr lang="zh-CN" altLang="en-US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1611195"/>
            <a:ext cx="12192000" cy="369311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PA_图片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217910" y="467301"/>
            <a:ext cx="1294542" cy="2496616"/>
          </a:xfrm>
          <a:prstGeom prst="rect">
            <a:avLst/>
          </a:prstGeom>
        </p:spPr>
      </p:pic>
      <p:grpSp>
        <p:nvGrpSpPr>
          <p:cNvPr id="3" name="组合 4"/>
          <p:cNvGrpSpPr/>
          <p:nvPr/>
        </p:nvGrpSpPr>
        <p:grpSpPr>
          <a:xfrm>
            <a:off x="3504049" y="3073031"/>
            <a:ext cx="4981571" cy="1827871"/>
            <a:chOff x="5042080" y="1834768"/>
            <a:chExt cx="4981571" cy="1827871"/>
          </a:xfrm>
        </p:grpSpPr>
        <p:sp>
          <p:nvSpPr>
            <p:cNvPr id="6" name="文本框 7"/>
            <p:cNvSpPr txBox="1"/>
            <p:nvPr/>
          </p:nvSpPr>
          <p:spPr>
            <a:xfrm>
              <a:off x="6377241" y="1834768"/>
              <a:ext cx="2659498" cy="7683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4400" b="1" dirty="0">
                  <a:latin typeface="Bodoni MT Black" panose="02070A03080606020203" pitchFamily="18" charset="0"/>
                  <a:ea typeface="汉仪良品线简" panose="00020600040101010101" pitchFamily="18" charset="-122"/>
                  <a:cs typeface="+mn-ea"/>
                  <a:sym typeface="+mn-lt"/>
                </a:rPr>
                <a:t>Part </a:t>
              </a:r>
              <a:r>
                <a:rPr lang="en-US" altLang="zh-CN" sz="4400" b="1" dirty="0" smtClean="0">
                  <a:latin typeface="Bodoni MT Black" panose="02070A03080606020203" pitchFamily="18" charset="0"/>
                  <a:ea typeface="汉仪良品线简" panose="00020600040101010101" pitchFamily="18" charset="-122"/>
                  <a:cs typeface="+mn-ea"/>
                  <a:sym typeface="+mn-lt"/>
                </a:rPr>
                <a:t>05</a:t>
              </a:r>
              <a:endParaRPr lang="zh-CN" altLang="en-US" sz="4400" b="1" dirty="0">
                <a:latin typeface="Bodoni MT Black" panose="02070A03080606020203" pitchFamily="18" charset="0"/>
                <a:ea typeface="汉仪良品线简" panose="00020600040101010101" pitchFamily="18" charset="-122"/>
                <a:cs typeface="+mn-ea"/>
                <a:sym typeface="+mn-lt"/>
              </a:endParaRPr>
            </a:p>
          </p:txBody>
        </p:sp>
        <p:sp>
          <p:nvSpPr>
            <p:cNvPr id="8" name="文本框 9"/>
            <p:cNvSpPr txBox="1"/>
            <p:nvPr/>
          </p:nvSpPr>
          <p:spPr>
            <a:xfrm>
              <a:off x="5042080" y="2586314"/>
              <a:ext cx="4981571" cy="1076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/>
              <a:r>
                <a:rPr lang="zh-CN" altLang="en-US" sz="3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rPr>
                <a:t>实现</a:t>
              </a:r>
              <a:endParaRPr lang="en-US" altLang="zh-CN" sz="320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</a:endParaRPr>
            </a:p>
            <a:p>
              <a:pPr algn="ctr" fontAlgn="auto"/>
              <a:r>
                <a:rPr lang="en-US" altLang="zh-CN" sz="3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lt"/>
                  <a:sym typeface="+mn-ea"/>
                </a:rPr>
                <a:t> </a:t>
              </a:r>
              <a:r>
                <a:rPr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lt"/>
                  <a:sym typeface="+mn-ea"/>
                </a:rPr>
                <a:t>Feasibility Analysis</a:t>
              </a:r>
              <a:r>
                <a:rPr lang="en-US" altLang="zh-CN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lt"/>
                  <a:sym typeface="+mn-ea"/>
                </a:rPr>
                <a:t> </a:t>
              </a:r>
              <a:endPara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lt"/>
                <a:sym typeface="+mn-ea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1611195"/>
            <a:ext cx="12192000" cy="369311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PA_图片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217910" y="467301"/>
            <a:ext cx="1294542" cy="2496616"/>
          </a:xfrm>
          <a:prstGeom prst="rect">
            <a:avLst/>
          </a:prstGeom>
        </p:spPr>
      </p:pic>
      <p:grpSp>
        <p:nvGrpSpPr>
          <p:cNvPr id="3" name="组合 4"/>
          <p:cNvGrpSpPr/>
          <p:nvPr/>
        </p:nvGrpSpPr>
        <p:grpSpPr>
          <a:xfrm>
            <a:off x="3504049" y="3073031"/>
            <a:ext cx="4981571" cy="1827871"/>
            <a:chOff x="5042080" y="1834768"/>
            <a:chExt cx="4981571" cy="1827871"/>
          </a:xfrm>
        </p:grpSpPr>
        <p:sp>
          <p:nvSpPr>
            <p:cNvPr id="6" name="文本框 7"/>
            <p:cNvSpPr txBox="1"/>
            <p:nvPr/>
          </p:nvSpPr>
          <p:spPr>
            <a:xfrm>
              <a:off x="6377241" y="1834768"/>
              <a:ext cx="2659498" cy="7683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4400" b="1" dirty="0">
                  <a:latin typeface="Bodoni MT Black" panose="02070A03080606020203" pitchFamily="18" charset="0"/>
                  <a:ea typeface="汉仪良品线简" panose="00020600040101010101" pitchFamily="18" charset="-122"/>
                  <a:cs typeface="+mn-ea"/>
                  <a:sym typeface="+mn-lt"/>
                </a:rPr>
                <a:t>Part 01</a:t>
              </a:r>
              <a:endParaRPr lang="zh-CN" altLang="en-US" sz="4400" b="1" dirty="0">
                <a:latin typeface="Bodoni MT Black" panose="02070A03080606020203" pitchFamily="18" charset="0"/>
                <a:ea typeface="汉仪良品线简" panose="00020600040101010101" pitchFamily="18" charset="-122"/>
                <a:cs typeface="+mn-ea"/>
                <a:sym typeface="+mn-lt"/>
              </a:endParaRPr>
            </a:p>
          </p:txBody>
        </p:sp>
        <p:sp>
          <p:nvSpPr>
            <p:cNvPr id="8" name="文本框 9"/>
            <p:cNvSpPr txBox="1"/>
            <p:nvPr/>
          </p:nvSpPr>
          <p:spPr>
            <a:xfrm>
              <a:off x="5042080" y="2586314"/>
              <a:ext cx="4981571" cy="1076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/>
              <a:r>
                <a:rPr lang="zh-CN" altLang="en-US" sz="320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rPr>
                <a:t>项目计划</a:t>
              </a:r>
              <a:endParaRPr lang="en-US" altLang="zh-CN" sz="320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</a:endParaRPr>
            </a:p>
            <a:p>
              <a:pPr algn="ctr" fontAlgn="auto"/>
              <a:r>
                <a:rPr lang="en-US" altLang="zh-CN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lt"/>
                  <a:sym typeface="+mn-ea"/>
                </a:rPr>
                <a:t> </a:t>
              </a:r>
              <a:r>
                <a:rPr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lt"/>
                  <a:sym typeface="+mn-ea"/>
                </a:rPr>
                <a:t>Project Plan</a:t>
              </a:r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92177" y="300251"/>
            <a:ext cx="1221474" cy="1221474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1614170" y="650240"/>
            <a:ext cx="750443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</a:rPr>
              <a:t>目录规范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1130935" y="1522095"/>
            <a:ext cx="10723245" cy="47078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fontAlgn="auto">
              <a:lnSpc>
                <a:spcPct val="150000"/>
              </a:lnSpc>
            </a:pPr>
            <a:r>
              <a:rPr lang="en-US" altLang="zh-CN" sz="2000" b="1" kern="1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1.</a:t>
            </a:r>
            <a:r>
              <a:rPr lang="zh-CN" altLang="en-US" sz="2000" b="1" kern="1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组件文件（</a:t>
            </a:r>
            <a:r>
              <a:rPr lang="en-US" altLang="zh-CN" sz="2000" b="1" kern="1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components</a:t>
            </a:r>
            <a:r>
              <a:rPr lang="zh-CN" altLang="en-US" sz="2000" b="1" kern="1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）：</a:t>
            </a:r>
          </a:p>
          <a:p>
            <a:pPr algn="just" fontAlgn="auto">
              <a:lnSpc>
                <a:spcPct val="150000"/>
              </a:lnSpc>
            </a:pPr>
            <a:r>
              <a:rPr lang="zh-CN" altLang="en-US" sz="2000" kern="1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所有组件相关文件统一放在components目录下。</a:t>
            </a:r>
          </a:p>
          <a:p>
            <a:pPr algn="just" fontAlgn="auto">
              <a:lnSpc>
                <a:spcPct val="150000"/>
              </a:lnSpc>
            </a:pPr>
            <a:r>
              <a:rPr lang="en-US" altLang="zh-CN" sz="2000" b="1" kern="1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2.</a:t>
            </a:r>
            <a:r>
              <a:rPr lang="zh-CN" altLang="en-US" sz="2000" b="1" kern="1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图片文件（</a:t>
            </a:r>
            <a:r>
              <a:rPr lang="en-US" altLang="zh-CN" sz="2000" b="1" kern="1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images</a:t>
            </a:r>
            <a:r>
              <a:rPr lang="zh-CN" altLang="en-US" sz="2000" b="1" kern="1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）：</a:t>
            </a:r>
          </a:p>
          <a:p>
            <a:pPr algn="just" fontAlgn="auto">
              <a:lnSpc>
                <a:spcPct val="150000"/>
              </a:lnSpc>
            </a:pPr>
            <a:r>
              <a:rPr lang="zh-CN" altLang="en-US" sz="2000" kern="1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项目图片文件放置于根目录的images文件夹下，组件独有的图片放在当前组件images目录下。</a:t>
            </a:r>
          </a:p>
          <a:p>
            <a:pPr algn="just" fontAlgn="auto">
              <a:lnSpc>
                <a:spcPct val="150000"/>
              </a:lnSpc>
            </a:pPr>
            <a:r>
              <a:rPr lang="zh-CN" altLang="en-US" sz="2000" b="1" kern="1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图片命名规则：</a:t>
            </a:r>
            <a:r>
              <a:rPr lang="zh-CN" altLang="en-US" sz="2000" kern="1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使用小写全拼英文单词，单词之间用</a:t>
            </a:r>
            <a:r>
              <a:rPr lang="en-US" altLang="zh-CN" sz="2000" kern="1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“_”</a:t>
            </a:r>
            <a:r>
              <a:rPr lang="zh-CN" altLang="en-US" sz="2000" kern="1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连接，描述顺序由主至次。</a:t>
            </a:r>
          </a:p>
          <a:p>
            <a:pPr algn="just" fontAlgn="auto">
              <a:lnSpc>
                <a:spcPct val="150000"/>
              </a:lnSpc>
            </a:pPr>
            <a:r>
              <a:rPr lang="zh-CN" altLang="en-US" sz="2000" b="1" kern="1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举例：</a:t>
            </a:r>
            <a:r>
              <a:rPr lang="en-US" altLang="zh-CN" sz="2000" kern="1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“map_recommend_view_click”</a:t>
            </a:r>
            <a:r>
              <a:rPr lang="zh-CN" altLang="en-US" sz="2000" kern="1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指该地图上推荐景点被点击收藏时的图标。</a:t>
            </a:r>
          </a:p>
          <a:p>
            <a:pPr algn="just" fontAlgn="auto">
              <a:lnSpc>
                <a:spcPct val="150000"/>
              </a:lnSpc>
            </a:pPr>
            <a:r>
              <a:rPr lang="en-US" altLang="zh-CN" sz="2000" b="1" kern="1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3.</a:t>
            </a:r>
            <a:r>
              <a:rPr lang="zh-CN" altLang="en-US" sz="2000" b="1" kern="1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页面文件（</a:t>
            </a:r>
            <a:r>
              <a:rPr lang="en-US" altLang="zh-CN" sz="2000" b="1" kern="1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pages</a:t>
            </a:r>
            <a:r>
              <a:rPr lang="zh-CN" altLang="en-US" sz="2000" b="1" kern="1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）：</a:t>
            </a:r>
            <a:endParaRPr lang="zh-CN" altLang="en-US" sz="2000" kern="100" dirty="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algn="just" fontAlgn="auto">
              <a:lnSpc>
                <a:spcPct val="150000"/>
              </a:lnSpc>
            </a:pPr>
            <a:r>
              <a:rPr lang="zh-CN" altLang="zh-CN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包含所有页面文件。</a:t>
            </a:r>
          </a:p>
          <a:p>
            <a:pPr algn="just" fontAlgn="auto">
              <a:lnSpc>
                <a:spcPct val="150000"/>
              </a:lnSpc>
            </a:pPr>
            <a:r>
              <a:rPr lang="zh-CN" altLang="en-US" sz="2000" b="1" kern="1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页面命名规则：</a:t>
            </a:r>
            <a:r>
              <a:rPr lang="zh-CN" altLang="en-US" sz="2000" kern="1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使用小写全拼英文单词，大部分后面加有</a:t>
            </a:r>
            <a:r>
              <a:rPr lang="en-US" altLang="zh-CN" sz="2000" kern="1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“page”</a:t>
            </a:r>
            <a:r>
              <a:rPr lang="zh-CN" altLang="en-US" sz="2000" kern="1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。</a:t>
            </a:r>
          </a:p>
          <a:p>
            <a:pPr algn="just" fontAlgn="auto">
              <a:lnSpc>
                <a:spcPct val="150000"/>
              </a:lnSpc>
            </a:pPr>
            <a:r>
              <a:rPr lang="zh-CN" altLang="en-US" sz="2000" b="1" kern="1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举例：</a:t>
            </a:r>
            <a:r>
              <a:rPr lang="en-US" altLang="zh-CN" sz="2000" kern="1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“homepage”</a:t>
            </a:r>
            <a:r>
              <a:rPr lang="zh-CN" altLang="en-US" sz="2000" kern="1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指个人主页页面。</a:t>
            </a:r>
            <a:r>
              <a:rPr lang="en-US" altLang="zh-CN" sz="2000" baseline="30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[2]</a:t>
            </a:r>
            <a:endParaRPr lang="zh-CN" altLang="en-US" sz="2000" kern="100" dirty="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92177" y="300251"/>
            <a:ext cx="1221474" cy="1221474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1614170" y="650240"/>
            <a:ext cx="750443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</a:rPr>
              <a:t>WXML规范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890270" y="1315085"/>
            <a:ext cx="11301730" cy="5169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fontAlgn="auto">
              <a:lnSpc>
                <a:spcPct val="150000"/>
              </a:lnSpc>
            </a:pPr>
            <a:r>
              <a:rPr lang="en-US" altLang="zh-CN" sz="2000" b="1" kern="1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1.</a:t>
            </a:r>
            <a:r>
              <a:rPr lang="zh-CN" altLang="en-US" sz="2000" b="1" kern="1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标签方面：</a:t>
            </a:r>
          </a:p>
          <a:p>
            <a:pPr algn="just" fontAlgn="auto">
              <a:lnSpc>
                <a:spcPct val="150000"/>
              </a:lnSpc>
            </a:pPr>
            <a:r>
              <a:rPr lang="en-US" altLang="zh-CN" sz="2000" kern="1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WXML</a:t>
            </a:r>
            <a:r>
              <a:rPr lang="zh-CN" altLang="en-US" sz="2000" kern="1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标签可以单独出现。如，</a:t>
            </a:r>
            <a:r>
              <a:rPr lang="en-US" altLang="zh-CN" sz="2000" kern="1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&lt;input/&gt;</a:t>
            </a:r>
            <a:endParaRPr lang="zh-CN" altLang="en-US" sz="2000" kern="100" dirty="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algn="just" fontAlgn="auto">
              <a:lnSpc>
                <a:spcPct val="150000"/>
              </a:lnSpc>
            </a:pPr>
            <a:r>
              <a:rPr lang="en-US" altLang="zh-CN" sz="2000" b="1" kern="1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2.</a:t>
            </a:r>
            <a:r>
              <a:rPr lang="zh-CN" altLang="en-US" sz="2000" b="1" kern="1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换行方面：</a:t>
            </a:r>
          </a:p>
          <a:p>
            <a:pPr algn="just" fontAlgn="auto">
              <a:lnSpc>
                <a:spcPct val="150000"/>
              </a:lnSpc>
            </a:pPr>
            <a:r>
              <a:rPr lang="zh-CN" altLang="en-US" sz="2000" kern="1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注意换行，方便浏览阅读。标签所带属性每个属性间进行换行。</a:t>
            </a:r>
          </a:p>
          <a:p>
            <a:pPr algn="just" fontAlgn="auto">
              <a:lnSpc>
                <a:spcPct val="150000"/>
              </a:lnSpc>
            </a:pPr>
            <a:r>
              <a:rPr lang="zh-CN" altLang="en-US" sz="2000" kern="1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如，&lt;image class="userFunctionIconPicture" </a:t>
            </a:r>
          </a:p>
          <a:p>
            <a:pPr algn="just" fontAlgn="auto">
              <a:lnSpc>
                <a:spcPct val="150000"/>
              </a:lnSpc>
            </a:pPr>
            <a:r>
              <a:rPr lang="en-US" altLang="zh-CN" sz="2000" kern="1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	    </a:t>
            </a:r>
            <a:r>
              <a:rPr lang="zh-CN" altLang="en-US" sz="2000" kern="1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src="/images/homepage_draftbox.png"&gt;&lt;/image&gt;</a:t>
            </a:r>
            <a:endParaRPr lang="zh-CN" altLang="en-US" sz="2000" kern="100" baseline="30000" dirty="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algn="just" fontAlgn="auto">
              <a:lnSpc>
                <a:spcPct val="150000"/>
              </a:lnSpc>
            </a:pPr>
            <a:r>
              <a:rPr lang="en-US" altLang="zh-CN" sz="2000" b="1" kern="1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3.</a:t>
            </a:r>
            <a:r>
              <a:rPr lang="zh-CN" altLang="en-US" sz="2000" b="1" kern="1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样式方面：</a:t>
            </a:r>
          </a:p>
          <a:p>
            <a:pPr algn="just" fontAlgn="auto">
              <a:lnSpc>
                <a:spcPct val="150000"/>
              </a:lnSpc>
            </a:pPr>
            <a:r>
              <a:rPr lang="zh-CN" altLang="en-US" sz="2000" kern="1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合理展现分离内容，不要使用内联样式。</a:t>
            </a:r>
            <a:r>
              <a:rPr lang="en-US" altLang="zh-CN" sz="2000" baseline="30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[2]</a:t>
            </a:r>
            <a:endParaRPr lang="zh-CN" altLang="en-US" sz="2000" kern="100" dirty="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algn="just" fontAlgn="auto">
              <a:lnSpc>
                <a:spcPct val="150000"/>
              </a:lnSpc>
            </a:pPr>
            <a:r>
              <a:rPr lang="zh-CN" altLang="en-US" sz="2000" kern="1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如，&lt;view class="userDataName"&gt;&lt;!--用户打卡文字--&gt;打卡&lt;/view&gt;</a:t>
            </a:r>
          </a:p>
          <a:p>
            <a:pPr algn="just" fontAlgn="auto">
              <a:lnSpc>
                <a:spcPct val="150000"/>
              </a:lnSpc>
            </a:pPr>
            <a:r>
              <a:rPr lang="en-US" altLang="zh-CN" sz="2000" b="1" kern="1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4.</a:t>
            </a:r>
            <a:r>
              <a:rPr lang="zh-CN" altLang="en-US" sz="2000" b="1" kern="1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属性命名方面：</a:t>
            </a:r>
          </a:p>
          <a:p>
            <a:pPr fontAlgn="auto">
              <a:lnSpc>
                <a:spcPct val="150000"/>
              </a:lnSpc>
            </a:pP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小驼峰式命名法，即第一个单词首字母小写，后面其他单词首字母大写。使用全拼英语单词。</a:t>
            </a:r>
            <a:r>
              <a:rPr lang="en-US" altLang="zh-CN" sz="2000" baseline="30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[3]</a:t>
            </a:r>
            <a:endParaRPr lang="zh-CN" altLang="en-US" sz="2000" kern="100" dirty="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lt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92177" y="300251"/>
            <a:ext cx="1221474" cy="1221474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1614170" y="650240"/>
            <a:ext cx="750443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WX</a:t>
            </a:r>
            <a:r>
              <a:rPr lang="en-US" altLang="zh-CN" sz="2800" b="1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SS</a:t>
            </a:r>
            <a:r>
              <a:rPr lang="zh-CN" altLang="en-US" sz="2800" b="1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规范</a:t>
            </a:r>
            <a:endParaRPr lang="zh-CN" altLang="en-US" sz="2800" b="1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uLnTx/>
              <a:uFillTx/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67995" y="1908175"/>
            <a:ext cx="8448675" cy="3784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fontAlgn="auto">
              <a:lnSpc>
                <a:spcPct val="150000"/>
              </a:lnSpc>
            </a:pPr>
            <a:r>
              <a:rPr lang="en-US" altLang="zh-CN" sz="2000" b="1" kern="1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1.</a:t>
            </a:r>
            <a:r>
              <a:rPr lang="zh-CN" altLang="en-US" sz="2000" b="1" kern="1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像素单位方面：</a:t>
            </a:r>
          </a:p>
          <a:p>
            <a:pPr algn="just" fontAlgn="auto">
              <a:lnSpc>
                <a:spcPct val="150000"/>
              </a:lnSpc>
            </a:pPr>
            <a:r>
              <a:rPr lang="zh-CN" altLang="en-US" sz="2000" kern="1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开发过程中rpx和px均可能用到，通常情况下间距使用</a:t>
            </a:r>
            <a:r>
              <a:rPr lang="en-US" altLang="zh-CN" sz="2000" kern="1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rpx</a:t>
            </a:r>
            <a:r>
              <a:rPr lang="zh-CN" altLang="en-US" sz="2000" kern="1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、字体使用px。</a:t>
            </a:r>
          </a:p>
          <a:p>
            <a:pPr algn="just" fontAlgn="auto">
              <a:lnSpc>
                <a:spcPct val="150000"/>
              </a:lnSpc>
            </a:pPr>
            <a:r>
              <a:rPr lang="en-US" altLang="zh-CN" sz="2000" b="1" kern="1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2.</a:t>
            </a:r>
            <a:r>
              <a:rPr lang="zh-CN" altLang="en-US" sz="2000" b="1" kern="1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缩进换行方面：</a:t>
            </a:r>
          </a:p>
          <a:p>
            <a:pPr algn="just" fontAlgn="auto">
              <a:lnSpc>
                <a:spcPct val="150000"/>
              </a:lnSpc>
            </a:pPr>
            <a:r>
              <a:rPr lang="en-US" altLang="zh-CN" sz="2000" kern="1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WX</a:t>
            </a:r>
            <a:r>
              <a:rPr lang="zh-CN" altLang="en-US" sz="2000" kern="1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SS代码需有明显的代码缩进，一个语句占一行。</a:t>
            </a:r>
          </a:p>
          <a:p>
            <a:pPr algn="just" fontAlgn="auto">
              <a:lnSpc>
                <a:spcPct val="150000"/>
              </a:lnSpc>
            </a:pPr>
            <a:r>
              <a:rPr lang="en-US" altLang="zh-CN" sz="2000" b="1" kern="1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3.</a:t>
            </a:r>
            <a:r>
              <a:rPr lang="zh-CN" altLang="en-US" sz="2000" b="1" kern="1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属性方面：</a:t>
            </a:r>
          </a:p>
          <a:p>
            <a:pPr algn="just" fontAlgn="auto">
              <a:lnSpc>
                <a:spcPct val="150000"/>
              </a:lnSpc>
            </a:pPr>
            <a:r>
              <a:rPr lang="zh-CN" altLang="en-US" sz="2000" kern="1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同类属性放置在一起，避免散乱。</a:t>
            </a:r>
          </a:p>
          <a:p>
            <a:pPr algn="just" fontAlgn="auto">
              <a:lnSpc>
                <a:spcPct val="150000"/>
              </a:lnSpc>
            </a:pPr>
            <a:r>
              <a:rPr lang="en-US" altLang="zh-CN" sz="2000" b="1" kern="1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4.</a:t>
            </a:r>
            <a:r>
              <a:rPr lang="zh-CN" altLang="en-US" sz="2000" b="1" kern="1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布局方面：</a:t>
            </a:r>
          </a:p>
          <a:p>
            <a:pPr algn="just" fontAlgn="auto">
              <a:lnSpc>
                <a:spcPct val="150000"/>
              </a:lnSpc>
            </a:pPr>
            <a:r>
              <a:rPr lang="zh-CN" altLang="en-US" sz="2000" kern="1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尽量多采用flex进行布局，少使用float以及vertical-align。</a:t>
            </a:r>
            <a:r>
              <a:rPr lang="en-US" altLang="zh-CN" sz="2000" baseline="30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[2]</a:t>
            </a:r>
            <a:endParaRPr lang="zh-CN" altLang="en-US" sz="2000" kern="100" dirty="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pic>
        <p:nvPicPr>
          <p:cNvPr id="3" name="Picture 2" descr="WXSS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544560" y="1908175"/>
            <a:ext cx="3509010" cy="3912235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92177" y="300251"/>
            <a:ext cx="1221474" cy="1221474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1614170" y="650240"/>
            <a:ext cx="750443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JS</a:t>
            </a:r>
            <a:r>
              <a:rPr lang="zh-CN" altLang="en-US" sz="2800" b="1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规范</a:t>
            </a:r>
            <a:endParaRPr lang="zh-CN" altLang="en-US" sz="2800" b="1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uLnTx/>
              <a:uFillTx/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" name="文本框 9"/>
          <p:cNvSpPr txBox="1"/>
          <p:nvPr/>
        </p:nvSpPr>
        <p:spPr>
          <a:xfrm>
            <a:off x="457835" y="1664335"/>
            <a:ext cx="7632700" cy="4246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fontAlgn="auto">
              <a:lnSpc>
                <a:spcPct val="150000"/>
              </a:lnSpc>
            </a:pPr>
            <a:r>
              <a:rPr lang="en-US" altLang="zh-CN" sz="2000" b="1" kern="1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1.</a:t>
            </a:r>
            <a:r>
              <a:rPr lang="zh-CN" altLang="en-US" sz="2000" b="1" kern="1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变量名以及函数名命名方面：</a:t>
            </a:r>
          </a:p>
          <a:p>
            <a:pPr algn="just" fontAlgn="auto">
              <a:lnSpc>
                <a:spcPct val="150000"/>
              </a:lnSpc>
            </a:pP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小驼峰式命名法，即第一个单词首字母小写，后面其他单词首字母大写。使用全拼英语单词。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动词在前表明功能。</a:t>
            </a:r>
            <a:r>
              <a:rPr lang="en-US" altLang="zh-CN" sz="2000" baseline="30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[3]</a:t>
            </a:r>
            <a:endParaRPr lang="zh-CN" altLang="en-US" sz="20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algn="just" fontAlgn="auto">
              <a:lnSpc>
                <a:spcPct val="150000"/>
              </a:lnSpc>
            </a:pPr>
            <a:r>
              <a:rPr lang="en-US" altLang="zh-CN" sz="2000" b="1" kern="1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2.</a:t>
            </a:r>
            <a:r>
              <a:rPr lang="zh-CN" altLang="en-US" sz="2000" b="1" kern="1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点击事件方面：</a:t>
            </a:r>
          </a:p>
          <a:p>
            <a:pPr algn="just" fontAlgn="auto">
              <a:lnSpc>
                <a:spcPct val="150000"/>
              </a:lnSpc>
            </a:pPr>
            <a:r>
              <a:rPr sz="2000" kern="1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点击事件函数命名方式为 on + 事件名 或者业务名</a:t>
            </a:r>
            <a:r>
              <a:rPr lang="zh-CN" altLang="en-US" sz="2000" kern="1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。</a:t>
            </a:r>
          </a:p>
          <a:p>
            <a:pPr algn="just" fontAlgn="auto">
              <a:lnSpc>
                <a:spcPct val="150000"/>
              </a:lnSpc>
            </a:pPr>
            <a:r>
              <a:rPr lang="zh-CN" altLang="en-US" sz="2000" kern="1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如，onLoad: function (options) {</a:t>
            </a:r>
          </a:p>
          <a:p>
            <a:pPr algn="just" fontAlgn="auto">
              <a:lnSpc>
                <a:spcPct val="150000"/>
              </a:lnSpc>
            </a:pPr>
            <a:r>
              <a:rPr lang="zh-CN" altLang="en-US" sz="2000" kern="1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  }</a:t>
            </a:r>
          </a:p>
          <a:p>
            <a:pPr algn="just" fontAlgn="auto">
              <a:lnSpc>
                <a:spcPct val="150000"/>
              </a:lnSpc>
            </a:pPr>
            <a:r>
              <a:rPr lang="en-US" altLang="zh-CN" sz="2000" b="1" kern="1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3.</a:t>
            </a:r>
            <a:r>
              <a:rPr lang="zh-CN" altLang="en-US" sz="2000" b="1" kern="1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数据绑定变量定义方面：</a:t>
            </a:r>
          </a:p>
          <a:p>
            <a:pPr algn="just" fontAlgn="auto">
              <a:lnSpc>
                <a:spcPct val="150000"/>
              </a:lnSpc>
            </a:pPr>
            <a:r>
              <a:rPr lang="zh-CN" altLang="en-US" sz="2000" kern="1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所有涉及到数据绑定的变量均需在data中初始化。</a:t>
            </a:r>
            <a:r>
              <a:rPr lang="en-US" altLang="zh-CN" sz="2000" baseline="30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[2]</a:t>
            </a:r>
            <a:endParaRPr lang="zh-CN" altLang="en-US" sz="2000" kern="100" dirty="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pic>
        <p:nvPicPr>
          <p:cNvPr id="4" name="Picture 3" descr="F:\大三上\软件工程\第十二周\js.PNGjs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>
          <a:xfrm>
            <a:off x="8237855" y="1275080"/>
            <a:ext cx="3703955" cy="502412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92177" y="300251"/>
            <a:ext cx="1221474" cy="1221474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1614170" y="650240"/>
            <a:ext cx="750443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</a:rPr>
              <a:t>注释规范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732790" y="1501140"/>
            <a:ext cx="5358130" cy="3784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fontAlgn="auto">
              <a:lnSpc>
                <a:spcPct val="150000"/>
              </a:lnSpc>
            </a:pPr>
            <a:r>
              <a:rPr lang="en-US" altLang="zh-CN" sz="2000" b="1" kern="1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1.WXML</a:t>
            </a:r>
            <a:r>
              <a:rPr lang="zh-CN" altLang="en-US" sz="2000" b="1" kern="1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注释：</a:t>
            </a:r>
          </a:p>
          <a:p>
            <a:pPr algn="just" fontAlgn="auto">
              <a:lnSpc>
                <a:spcPct val="150000"/>
              </a:lnSpc>
            </a:pPr>
            <a:r>
              <a:rPr sz="2000" kern="1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块级元素</a:t>
            </a:r>
            <a:r>
              <a:rPr lang="zh-CN" sz="2000" kern="1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在其上一行</a:t>
            </a:r>
            <a:r>
              <a:rPr sz="2000" kern="1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注释出其功能</a:t>
            </a:r>
            <a:r>
              <a:rPr lang="zh-CN" sz="2000" kern="1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。</a:t>
            </a:r>
            <a:endParaRPr sz="2000" kern="100" dirty="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pPr algn="just" fontAlgn="auto">
              <a:lnSpc>
                <a:spcPct val="150000"/>
              </a:lnSpc>
            </a:pPr>
            <a:r>
              <a:rPr lang="zh-CN" altLang="en-US" sz="2000" kern="1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如，</a:t>
            </a:r>
            <a:r>
              <a:rPr sz="2000" kern="1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&lt;!--用户数据--&gt;</a:t>
            </a:r>
          </a:p>
          <a:p>
            <a:pPr algn="just" fontAlgn="auto">
              <a:lnSpc>
                <a:spcPct val="150000"/>
              </a:lnSpc>
            </a:pPr>
            <a:r>
              <a:rPr sz="2000" kern="1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    &lt;view class="userHistoricalData"&gt;</a:t>
            </a:r>
          </a:p>
          <a:p>
            <a:pPr algn="just" fontAlgn="auto">
              <a:lnSpc>
                <a:spcPct val="150000"/>
              </a:lnSpc>
            </a:pPr>
            <a:endParaRPr sz="2000" kern="100" dirty="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pPr algn="just" fontAlgn="auto">
              <a:lnSpc>
                <a:spcPct val="150000"/>
              </a:lnSpc>
            </a:pPr>
            <a:r>
              <a:rPr lang="en-US" altLang="zh-CN" sz="2000" b="1" kern="1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2.WXSS</a:t>
            </a:r>
            <a:r>
              <a:rPr lang="zh-CN" altLang="en-US" sz="2000" b="1" kern="1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注释：</a:t>
            </a:r>
          </a:p>
          <a:p>
            <a:pPr algn="just" fontAlgn="auto">
              <a:lnSpc>
                <a:spcPct val="150000"/>
              </a:lnSpc>
            </a:pPr>
            <a:r>
              <a:rPr lang="zh-CN" altLang="en-US" sz="2000" kern="1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一组的</a:t>
            </a:r>
            <a:r>
              <a:rPr lang="en-US" altLang="zh-CN" sz="2000" kern="1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WXSS</a:t>
            </a:r>
            <a:r>
              <a:rPr lang="zh-CN" altLang="en-US" sz="2000" kern="1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在前括号后同一行注释。</a:t>
            </a:r>
          </a:p>
          <a:p>
            <a:pPr algn="just" fontAlgn="auto">
              <a:lnSpc>
                <a:spcPct val="150000"/>
              </a:lnSpc>
            </a:pPr>
            <a:r>
              <a:rPr lang="zh-CN" altLang="en-US" sz="2000" kern="1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如，.userInformation { /*头像昵称模块*/</a:t>
            </a:r>
            <a:endParaRPr lang="zh-CN" altLang="en-US" sz="2000" kern="100" dirty="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+mn-ea"/>
              <a:sym typeface="+mn-lt"/>
            </a:endParaRPr>
          </a:p>
        </p:txBody>
      </p:sp>
      <p:sp>
        <p:nvSpPr>
          <p:cNvPr id="2" name="文本框 9"/>
          <p:cNvSpPr txBox="1"/>
          <p:nvPr/>
        </p:nvSpPr>
        <p:spPr>
          <a:xfrm>
            <a:off x="6623685" y="1522095"/>
            <a:ext cx="5393055" cy="2861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fontAlgn="auto">
              <a:lnSpc>
                <a:spcPct val="150000"/>
              </a:lnSpc>
            </a:pPr>
            <a:r>
              <a:rPr lang="en-US" altLang="zh-CN" sz="2000" b="1" kern="1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3.JS</a:t>
            </a:r>
            <a:r>
              <a:rPr lang="zh-CN" altLang="en-US" sz="2000" b="1" kern="1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注释：</a:t>
            </a:r>
          </a:p>
          <a:p>
            <a:pPr algn="just" fontAlgn="auto">
              <a:lnSpc>
                <a:spcPct val="150000"/>
              </a:lnSpc>
            </a:pPr>
            <a:r>
              <a:rPr lang="zh-CN" altLang="en-US" sz="2000" kern="1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在函数的上一行注释。</a:t>
            </a:r>
            <a:r>
              <a:rPr lang="en-US" altLang="zh-CN" sz="2000" baseline="30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[3]</a:t>
            </a:r>
            <a:endParaRPr lang="zh-CN" altLang="en-US" sz="2000" kern="100" dirty="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algn="just" fontAlgn="auto">
              <a:lnSpc>
                <a:spcPct val="150000"/>
              </a:lnSpc>
            </a:pPr>
            <a:r>
              <a:rPr lang="zh-CN" altLang="en-US" sz="2000" kern="1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如，</a:t>
            </a:r>
          </a:p>
          <a:p>
            <a:pPr algn="just" fontAlgn="auto">
              <a:lnSpc>
                <a:spcPct val="150000"/>
              </a:lnSpc>
            </a:pPr>
            <a:r>
              <a:rPr lang="en-US" altLang="zh-CN" sz="2000" kern="1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//bindtap事件函数 换肤功能</a:t>
            </a:r>
          </a:p>
          <a:p>
            <a:pPr algn="just" fontAlgn="auto">
              <a:lnSpc>
                <a:spcPct val="150000"/>
              </a:lnSpc>
            </a:pPr>
            <a:r>
              <a:rPr lang="en-US" altLang="zh-CN" sz="2000" kern="1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setSkin:function(e){</a:t>
            </a:r>
          </a:p>
          <a:p>
            <a:pPr algn="just" fontAlgn="auto">
              <a:lnSpc>
                <a:spcPct val="150000"/>
              </a:lnSpc>
            </a:pPr>
            <a:r>
              <a:rPr lang="en-US" altLang="zh-CN" sz="2000" kern="1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}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6090920" y="1501140"/>
            <a:ext cx="10160" cy="37833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Box 3"/>
          <p:cNvSpPr txBox="1"/>
          <p:nvPr/>
        </p:nvSpPr>
        <p:spPr>
          <a:xfrm>
            <a:off x="9922008" y="5797531"/>
            <a:ext cx="16630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hlinkClick r:id="rId4" action="ppaction://hlinkfile"/>
              </a:rPr>
              <a:t>代码规范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  <a:hlinkClick r:id="rId4" action="ppaction://hlinkfile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9887888" y="6199950"/>
            <a:ext cx="16630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hlinkClick r:id="rId5" action="ppaction://hlinkfile"/>
              </a:rPr>
              <a:t>代码走查报告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  <a:hlinkClick r:id="rId5" action="ppaction://hlinkfile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92177" y="300251"/>
            <a:ext cx="1221474" cy="1221474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1614170" y="650240"/>
            <a:ext cx="750443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ym typeface="+mn-ea"/>
              </a:rPr>
              <a:t>项目结构</a:t>
            </a:r>
            <a:endParaRPr lang="zh-CN" altLang="en-US" sz="2800" b="1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uLnTx/>
              <a:uFillTx/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5" name="Picture 4" descr="F:\大三上\软件工程\第十三周\总结构.png总结构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>
          <a:xfrm>
            <a:off x="1614170" y="1240790"/>
            <a:ext cx="2332990" cy="5402580"/>
          </a:xfrm>
          <a:prstGeom prst="rect">
            <a:avLst/>
          </a:prstGeom>
        </p:spPr>
      </p:pic>
      <p:sp>
        <p:nvSpPr>
          <p:cNvPr id="6" name="矩形 6"/>
          <p:cNvSpPr/>
          <p:nvPr/>
        </p:nvSpPr>
        <p:spPr>
          <a:xfrm>
            <a:off x="4552315" y="1240790"/>
            <a:ext cx="7063740" cy="13220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zh-CN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程序包含一个描述整体程序的 app 和多个描述各自页面的 page文件。</a:t>
            </a:r>
          </a:p>
          <a:p>
            <a:pPr algn="l"/>
            <a:endParaRPr lang="zh-CN" altLang="zh-CN" sz="20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/>
            <a:r>
              <a:rPr lang="zh-CN" altLang="zh-CN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程序主体部分由三个文件组成，必须放在项目的根目录。</a:t>
            </a:r>
            <a:r>
              <a:rPr lang="en-US" altLang="zh-CN" sz="2000" baseline="30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[1]</a:t>
            </a:r>
            <a:endParaRPr lang="zh-CN" altLang="zh-CN" sz="20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graphicFrame>
        <p:nvGraphicFramePr>
          <p:cNvPr id="9" name="Table 8"/>
          <p:cNvGraphicFramePr/>
          <p:nvPr/>
        </p:nvGraphicFramePr>
        <p:xfrm>
          <a:off x="4644390" y="3048000"/>
          <a:ext cx="7063740" cy="27546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5415"/>
                <a:gridCol w="5648325"/>
              </a:tblGrid>
              <a:tr h="47688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0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文件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 sz="20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作用</a:t>
                      </a:r>
                    </a:p>
                  </a:txBody>
                  <a:tcPr/>
                </a:tc>
              </a:tr>
              <a:tr h="73850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0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app.js</a:t>
                      </a:r>
                    </a:p>
                    <a:p>
                      <a:pPr>
                        <a:buNone/>
                      </a:pPr>
                      <a:endParaRPr lang="en-US" altLang="en-US" sz="200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小程序(全局)逻辑</a:t>
                      </a:r>
                    </a:p>
                  </a:txBody>
                  <a:tcPr/>
                </a:tc>
              </a:tr>
              <a:tr h="80073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0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app.json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小程序(全局)公共设置</a:t>
                      </a:r>
                      <a:r>
                        <a:rPr lang="zh-CN" altLang="en-US" sz="20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。</a:t>
                      </a:r>
                      <a:r>
                        <a:rPr lang="en-US" sz="20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决定页面文件的路径、窗口表现、设置网络超时时间、设置多 tab 等</a:t>
                      </a:r>
                      <a:r>
                        <a:rPr lang="zh-CN" altLang="en-US" sz="20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。</a:t>
                      </a:r>
                    </a:p>
                  </a:txBody>
                  <a:tcPr/>
                </a:tc>
              </a:tr>
              <a:tr h="73850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0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app.wxss</a:t>
                      </a:r>
                    </a:p>
                    <a:p>
                      <a:pPr>
                        <a:buNone/>
                      </a:pPr>
                      <a:endParaRPr lang="en-US" sz="200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小程序公共(全局)样式表</a:t>
                      </a: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92177" y="300251"/>
            <a:ext cx="1221474" cy="1221474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1614170" y="650240"/>
            <a:ext cx="750443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ym typeface="+mn-ea"/>
              </a:rPr>
              <a:t>项目结构</a:t>
            </a:r>
            <a:endParaRPr lang="zh-CN" altLang="en-US" sz="2800" b="1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uLnTx/>
              <a:uFillTx/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aphicFrame>
        <p:nvGraphicFramePr>
          <p:cNvPr id="9" name="Table 8"/>
          <p:cNvGraphicFramePr/>
          <p:nvPr/>
        </p:nvGraphicFramePr>
        <p:xfrm>
          <a:off x="4525010" y="1522095"/>
          <a:ext cx="7390130" cy="47409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2090"/>
                <a:gridCol w="5908040"/>
              </a:tblGrid>
              <a:tr h="39814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00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文件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20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作用</a:t>
                      </a:r>
                    </a:p>
                  </a:txBody>
                  <a:tcPr/>
                </a:tc>
              </a:tr>
              <a:tr h="101092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US" sz="2000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  <a:p>
                      <a:pPr algn="ctr">
                        <a:buNone/>
                      </a:pPr>
                      <a:r>
                        <a:rPr lang="en-US" sz="2000" dirty="0" err="1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js</a:t>
                      </a:r>
                      <a:endParaRPr lang="en-US" sz="2000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  <a:p>
                      <a:pPr>
                        <a:buNone/>
                      </a:pPr>
                      <a:endParaRPr lang="en-US" altLang="en-US" sz="2000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sz="200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  <a:p>
                      <a:pPr>
                        <a:buNone/>
                      </a:pPr>
                      <a:r>
                        <a:rPr lang="en-US" sz="20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页面逻辑</a:t>
                      </a:r>
                    </a:p>
                  </a:txBody>
                  <a:tcPr/>
                </a:tc>
              </a:tr>
              <a:tr h="1006475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sz="200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  <a:p>
                      <a:pPr algn="ctr">
                        <a:buNone/>
                      </a:pPr>
                      <a:r>
                        <a:rPr lang="en-US" sz="20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wxml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页面结构，框架设计的一套标签语言</a:t>
                      </a:r>
                      <a:r>
                        <a:rPr lang="zh-CN" altLang="en-US" sz="20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。</a:t>
                      </a:r>
                    </a:p>
                    <a:p>
                      <a:pPr>
                        <a:buNone/>
                      </a:pPr>
                      <a:endParaRPr lang="en-US" sz="200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  <a:p>
                      <a:pPr>
                        <a:buNone/>
                      </a:pPr>
                      <a:r>
                        <a:rPr lang="en-US" sz="20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结合基础组件、事件系统，可以构建出页面的结构。</a:t>
                      </a:r>
                    </a:p>
                  </a:txBody>
                  <a:tcPr/>
                </a:tc>
              </a:tr>
              <a:tr h="1010285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sz="200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  <a:p>
                      <a:pPr algn="ctr">
                        <a:buNone/>
                      </a:pPr>
                      <a:r>
                        <a:rPr lang="en-US" sz="20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wxss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一套样式语言，用于描述 WXML 的组件样式。</a:t>
                      </a:r>
                    </a:p>
                    <a:p>
                      <a:pPr>
                        <a:buNone/>
                      </a:pPr>
                      <a:endParaRPr lang="en-US" sz="200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>
                        <a:buNone/>
                      </a:pPr>
                      <a:r>
                        <a:rPr lang="en-US" sz="20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用来决定 WXML 的组件应该怎么显示。</a:t>
                      </a:r>
                    </a:p>
                  </a:txBody>
                  <a:tcPr/>
                </a:tc>
              </a:tr>
              <a:tr h="101092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US" sz="2000">
                        <a:latin typeface="宋体" panose="02010600030101010101" pitchFamily="2" charset="-122"/>
                        <a:ea typeface="宋体" panose="02010600030101010101" pitchFamily="2" charset="-122"/>
                        <a:sym typeface="+mn-ea"/>
                      </a:endParaRPr>
                    </a:p>
                    <a:p>
                      <a:pPr algn="ctr">
                        <a:buNone/>
                      </a:pPr>
                      <a:r>
                        <a:rPr lang="en-US" sz="2000">
                          <a:latin typeface="宋体" panose="02010600030101010101" pitchFamily="2" charset="-122"/>
                          <a:ea typeface="宋体" panose="02010600030101010101" pitchFamily="2" charset="-122"/>
                          <a:sym typeface="+mn-ea"/>
                        </a:rPr>
                        <a:t>json</a:t>
                      </a:r>
                    </a:p>
                    <a:p>
                      <a:pPr>
                        <a:buNone/>
                      </a:pPr>
                      <a:endParaRPr lang="en-US" sz="2000">
                        <a:latin typeface="宋体" panose="02010600030101010101" pitchFamily="2" charset="-122"/>
                        <a:ea typeface="宋体" panose="02010600030101010101" pitchFamily="2" charset="-122"/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sz="200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  <a:p>
                      <a:pPr>
                        <a:buNone/>
                      </a:pPr>
                      <a:r>
                        <a:rPr lang="en-US" sz="20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页面配置</a:t>
                      </a: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5" name="Picture 14" descr="F:\大三上\软件工程\第十三周\页面Page.PNG.jpg页面Page.PN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>
          <a:xfrm>
            <a:off x="774383" y="3460115"/>
            <a:ext cx="3125470" cy="2598420"/>
          </a:xfrm>
          <a:prstGeom prst="rect">
            <a:avLst/>
          </a:prstGeom>
        </p:spPr>
      </p:pic>
      <p:sp>
        <p:nvSpPr>
          <p:cNvPr id="6" name="矩形 6"/>
          <p:cNvSpPr/>
          <p:nvPr/>
        </p:nvSpPr>
        <p:spPr>
          <a:xfrm>
            <a:off x="774700" y="1522095"/>
            <a:ext cx="3550285" cy="1938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zh-CN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一个页面由四个文件组成。</a:t>
            </a:r>
          </a:p>
          <a:p>
            <a:pPr algn="l"/>
            <a:r>
              <a:rPr lang="zh-CN" altLang="zh-CN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按照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“</a:t>
            </a:r>
            <a:r>
              <a:rPr lang="zh-CN" altLang="zh-CN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约定优于配置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”</a:t>
            </a:r>
            <a:r>
              <a:rPr lang="zh-CN" altLang="zh-CN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的原则：</a:t>
            </a:r>
          </a:p>
          <a:p>
            <a:pPr algn="l"/>
            <a:r>
              <a:rPr lang="zh-CN" altLang="zh-CN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一个框架页面至少包含js、wxml、wxss三个文件类型，文件名要一样，并且要放在同一文件夹下。</a:t>
            </a:r>
            <a:r>
              <a:rPr lang="en-US" altLang="zh-CN" sz="2000" baseline="30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[1]</a:t>
            </a:r>
            <a:endParaRPr lang="zh-CN" altLang="zh-CN" sz="20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1611195"/>
            <a:ext cx="12192000" cy="369311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PA_图片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217910" y="467301"/>
            <a:ext cx="1294542" cy="2496616"/>
          </a:xfrm>
          <a:prstGeom prst="rect">
            <a:avLst/>
          </a:prstGeom>
        </p:spPr>
      </p:pic>
      <p:grpSp>
        <p:nvGrpSpPr>
          <p:cNvPr id="3" name="组合 4"/>
          <p:cNvGrpSpPr/>
          <p:nvPr/>
        </p:nvGrpSpPr>
        <p:grpSpPr>
          <a:xfrm>
            <a:off x="3504049" y="3073031"/>
            <a:ext cx="4981571" cy="1827871"/>
            <a:chOff x="5042080" y="1834768"/>
            <a:chExt cx="4981571" cy="1827871"/>
          </a:xfrm>
        </p:grpSpPr>
        <p:sp>
          <p:nvSpPr>
            <p:cNvPr id="6" name="文本框 7"/>
            <p:cNvSpPr txBox="1"/>
            <p:nvPr/>
          </p:nvSpPr>
          <p:spPr>
            <a:xfrm>
              <a:off x="6377241" y="1834768"/>
              <a:ext cx="2659498" cy="7683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4400" b="1" dirty="0">
                  <a:latin typeface="Bodoni MT Black" panose="02070A03080606020203" pitchFamily="18" charset="0"/>
                  <a:ea typeface="汉仪良品线简" panose="00020600040101010101" pitchFamily="18" charset="-122"/>
                  <a:cs typeface="+mn-ea"/>
                  <a:sym typeface="+mn-lt"/>
                </a:rPr>
                <a:t>Part </a:t>
              </a:r>
              <a:r>
                <a:rPr lang="en-US" altLang="zh-CN" sz="4400" b="1" dirty="0" smtClean="0">
                  <a:latin typeface="Bodoni MT Black" panose="02070A03080606020203" pitchFamily="18" charset="0"/>
                  <a:ea typeface="汉仪良品线简" panose="00020600040101010101" pitchFamily="18" charset="-122"/>
                  <a:cs typeface="+mn-ea"/>
                  <a:sym typeface="+mn-lt"/>
                </a:rPr>
                <a:t>06</a:t>
              </a:r>
              <a:endParaRPr lang="zh-CN" altLang="en-US" sz="4400" b="1" dirty="0">
                <a:latin typeface="Bodoni MT Black" panose="02070A03080606020203" pitchFamily="18" charset="0"/>
                <a:ea typeface="汉仪良品线简" panose="00020600040101010101" pitchFamily="18" charset="-122"/>
                <a:cs typeface="+mn-ea"/>
                <a:sym typeface="+mn-lt"/>
              </a:endParaRPr>
            </a:p>
          </p:txBody>
        </p:sp>
        <p:sp>
          <p:nvSpPr>
            <p:cNvPr id="8" name="文本框 9"/>
            <p:cNvSpPr txBox="1"/>
            <p:nvPr/>
          </p:nvSpPr>
          <p:spPr>
            <a:xfrm>
              <a:off x="5042080" y="2586314"/>
              <a:ext cx="4981571" cy="1076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/>
              <a:r>
                <a:rPr lang="zh-CN" altLang="en-US" sz="3200" noProof="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rPr>
                <a:t>测试</a:t>
              </a:r>
              <a:endParaRPr lang="en-US" altLang="zh-CN" sz="320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</a:endParaRPr>
            </a:p>
            <a:p>
              <a:pPr algn="ctr" fontAlgn="auto"/>
              <a:r>
                <a:rPr lang="en-US" altLang="zh-CN" sz="3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lt"/>
                  <a:sym typeface="+mn-ea"/>
                </a:rPr>
                <a:t> </a:t>
              </a:r>
              <a:r>
                <a:rPr lang="en-US" altLang="zh-CN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lt"/>
                  <a:sym typeface="+mn-ea"/>
                </a:rPr>
                <a:t>Test</a:t>
              </a:r>
              <a:r>
                <a:rPr lang="en-US" altLang="zh-CN" sz="16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lt"/>
                  <a:sym typeface="+mn-ea"/>
                </a:rPr>
                <a:t> </a:t>
              </a:r>
              <a:endPara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lt"/>
                <a:sym typeface="+mn-ea"/>
              </a:endParaRPr>
            </a:p>
          </p:txBody>
        </p:sp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1768817"/>
            <a:ext cx="12192000" cy="399650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92177" y="300251"/>
            <a:ext cx="1221474" cy="1221474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1614170" y="650240"/>
            <a:ext cx="750443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软件测试计划</a:t>
            </a:r>
            <a:r>
              <a:rPr lang="zh-CN" altLang="en-US" sz="2800" b="1" noProof="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</a:p>
        </p:txBody>
      </p:sp>
      <p:pic>
        <p:nvPicPr>
          <p:cNvPr id="3" name="PA_图片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64665" y="2288864"/>
            <a:ext cx="1294542" cy="2496616"/>
          </a:xfrm>
          <a:prstGeom prst="rect">
            <a:avLst/>
          </a:prstGeom>
        </p:spPr>
      </p:pic>
      <p:sp>
        <p:nvSpPr>
          <p:cNvPr id="12" name="文本框 1"/>
          <p:cNvSpPr txBox="1"/>
          <p:nvPr/>
        </p:nvSpPr>
        <p:spPr>
          <a:xfrm>
            <a:off x="3103880" y="1956435"/>
            <a:ext cx="836993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根据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《GB8567－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2006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计算机软件产品开发文件编制指南》</a:t>
            </a:r>
            <a:r>
              <a:rPr lang="en-US" altLang="zh-CN" sz="2000" baseline="30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[6]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中软件测试计划的要求，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并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结合实际情况调整得到的《软件测试计划》内容如下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——</a:t>
            </a:r>
            <a:endParaRPr lang="zh-CN" altLang="en-US" sz="20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包括了单元测试、集成测试、验收测试等内容：</a:t>
            </a:r>
          </a:p>
        </p:txBody>
      </p:sp>
      <p:sp>
        <p:nvSpPr>
          <p:cNvPr id="27" name="灯片编号占位符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pPr/>
              <a:t>38</a:t>
            </a:fld>
            <a:endParaRPr lang="en-US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4" cstate="print"/>
          <a:srcRect t="29372"/>
          <a:stretch>
            <a:fillRect/>
          </a:stretch>
        </p:blipFill>
        <p:spPr bwMode="auto">
          <a:xfrm>
            <a:off x="3579292" y="3630304"/>
            <a:ext cx="6358068" cy="14739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9389582" y="6113417"/>
            <a:ext cx="2178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hlinkClick r:id="rId5" action="ppaction://hlinkfile"/>
              </a:rPr>
              <a:t>测试计划</a:t>
            </a:r>
            <a:endParaRPr lang="zh-CN" altLang="en-US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1768817"/>
            <a:ext cx="12192000" cy="399650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92177" y="300251"/>
            <a:ext cx="1221474" cy="1221474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1614170" y="650240"/>
            <a:ext cx="750443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noProof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用户手册 </a:t>
            </a:r>
            <a:endParaRPr lang="zh-CN" altLang="en-US" sz="2800" b="1" noProof="0" dirty="0">
              <a:solidFill>
                <a:schemeClr val="tx1">
                  <a:lumMod val="75000"/>
                  <a:lumOff val="2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3" name="PA_图片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64665" y="2288864"/>
            <a:ext cx="1294542" cy="2496616"/>
          </a:xfrm>
          <a:prstGeom prst="rect">
            <a:avLst/>
          </a:prstGeom>
        </p:spPr>
      </p:pic>
      <p:sp>
        <p:nvSpPr>
          <p:cNvPr id="27" name="灯片编号占位符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8" name="文本框 1"/>
          <p:cNvSpPr txBox="1"/>
          <p:nvPr/>
        </p:nvSpPr>
        <p:spPr>
          <a:xfrm>
            <a:off x="3125470" y="2167890"/>
            <a:ext cx="836993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根据《GB8567-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06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计算机软件产品开发文件编制指南》</a:t>
            </a:r>
            <a:r>
              <a:rPr lang="en-US" altLang="zh-CN" sz="2000" baseline="30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[1]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中可行性研究报告的要求，结合实际情况后的</a:t>
            </a:r>
            <a:r>
              <a:rPr lang="zh-CN" altLang="en-US" sz="2000" dirty="0" smtClean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《用户手册》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内容如下：</a:t>
            </a: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843859" y="3374432"/>
            <a:ext cx="6073775" cy="1692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9389582" y="6113417"/>
            <a:ext cx="2178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hlinkClick r:id="rId5" action="ppaction://hlinkfile"/>
              </a:rPr>
              <a:t>用户手册</a:t>
            </a:r>
            <a:endParaRPr lang="zh-CN" alt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1768817"/>
            <a:ext cx="12192000" cy="399650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92177" y="300251"/>
            <a:ext cx="1221474" cy="1221474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1614170" y="650240"/>
            <a:ext cx="750443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</a:rPr>
              <a:t>项目计划 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3124200" y="1932305"/>
            <a:ext cx="836993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根据《GB8567－88计算机软件产品开发文件编制指南》和《计算机软件文档编制规范》GB/T 8567-2006中项目开发计划的要求，结合实际情况调整后的《项目计划书》内容如下：</a:t>
            </a:r>
          </a:p>
        </p:txBody>
      </p:sp>
      <p:pic>
        <p:nvPicPr>
          <p:cNvPr id="3" name="PA_图片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64665" y="2288864"/>
            <a:ext cx="1294542" cy="2496616"/>
          </a:xfrm>
          <a:prstGeom prst="rect">
            <a:avLst/>
          </a:prstGeom>
        </p:spPr>
      </p:pic>
      <p:pic>
        <p:nvPicPr>
          <p:cNvPr id="89089" name="Picture 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309567" y="3387229"/>
            <a:ext cx="5639652" cy="20775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10304060" y="6366681"/>
            <a:ext cx="1678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hlinkClick r:id="rId5" action="ppaction://hlinkfile"/>
              </a:rPr>
              <a:t>项目计划书</a:t>
            </a:r>
            <a:endParaRPr lang="zh-CN" altLang="en-US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92177" y="300251"/>
            <a:ext cx="1221474" cy="1221474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1614170" y="650240"/>
            <a:ext cx="750443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noProof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程序清单 </a:t>
            </a:r>
            <a:endParaRPr lang="zh-CN" altLang="en-US" sz="2800" b="1" noProof="0" dirty="0">
              <a:solidFill>
                <a:schemeClr val="tx1">
                  <a:lumMod val="75000"/>
                  <a:lumOff val="2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7" name="灯片编号占位符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8" name="矩形 7"/>
          <p:cNvSpPr/>
          <p:nvPr/>
        </p:nvSpPr>
        <p:spPr>
          <a:xfrm>
            <a:off x="0" y="1768817"/>
            <a:ext cx="12192000" cy="399650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PA_图片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64665" y="2288864"/>
            <a:ext cx="1294542" cy="2496616"/>
          </a:xfrm>
          <a:prstGeom prst="rect">
            <a:avLst/>
          </a:prstGeom>
        </p:spPr>
      </p:pic>
      <p:sp>
        <p:nvSpPr>
          <p:cNvPr id="10" name="文本框 1"/>
          <p:cNvSpPr txBox="1"/>
          <p:nvPr/>
        </p:nvSpPr>
        <p:spPr>
          <a:xfrm>
            <a:off x="3125470" y="2167890"/>
            <a:ext cx="836993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根据《GB8567-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06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计算机软件产品开发文件编制指南》</a:t>
            </a:r>
            <a:r>
              <a:rPr lang="en-US" altLang="zh-CN" sz="2000" baseline="30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[1]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中可行性研究报告的要求，结合实际情况后的</a:t>
            </a:r>
            <a:r>
              <a:rPr lang="zh-CN" altLang="en-US" sz="2000" dirty="0" smtClean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《代码清单》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内容如下：</a:t>
            </a: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688023" y="3653787"/>
            <a:ext cx="6057900" cy="1404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Box 10"/>
          <p:cNvSpPr txBox="1"/>
          <p:nvPr/>
        </p:nvSpPr>
        <p:spPr>
          <a:xfrm>
            <a:off x="9541111" y="6233595"/>
            <a:ext cx="2022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hlinkClick r:id="rId5" action="ppaction://hlinkfile"/>
              </a:rPr>
              <a:t>代码清单</a:t>
            </a:r>
            <a:endParaRPr lang="zh-CN" altLang="en-US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92177" y="300251"/>
            <a:ext cx="1221474" cy="1221474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1614170" y="650240"/>
            <a:ext cx="750443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代码规范报告</a:t>
            </a:r>
            <a:r>
              <a:rPr lang="zh-CN" altLang="en-US" sz="2800" b="1" noProof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endParaRPr lang="zh-CN" altLang="en-US" sz="2800" b="1" noProof="0" dirty="0">
              <a:solidFill>
                <a:schemeClr val="tx1">
                  <a:lumMod val="75000"/>
                  <a:lumOff val="2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7" name="灯片编号占位符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6" name="矩形 5"/>
          <p:cNvSpPr/>
          <p:nvPr/>
        </p:nvSpPr>
        <p:spPr>
          <a:xfrm>
            <a:off x="0" y="1768817"/>
            <a:ext cx="12192000" cy="399650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PA_图片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64665" y="2288864"/>
            <a:ext cx="1294542" cy="2496616"/>
          </a:xfrm>
          <a:prstGeom prst="rect">
            <a:avLst/>
          </a:prstGeom>
        </p:spPr>
      </p:pic>
      <p:sp>
        <p:nvSpPr>
          <p:cNvPr id="8" name="文本框 1"/>
          <p:cNvSpPr txBox="1"/>
          <p:nvPr/>
        </p:nvSpPr>
        <p:spPr>
          <a:xfrm>
            <a:off x="3125470" y="2167890"/>
            <a:ext cx="836993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根据《GB8567-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06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计算机软件产品开发文件编制指南》</a:t>
            </a:r>
            <a:r>
              <a:rPr lang="en-US" altLang="zh-CN" sz="2000" baseline="30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[1]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中可行性研究报告的要求，结合实际情况后的</a:t>
            </a:r>
            <a:r>
              <a:rPr lang="zh-CN" altLang="en-US" sz="2000" dirty="0" smtClean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《代码规范报告》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内容如下：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605023" y="3300933"/>
            <a:ext cx="6073775" cy="1824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9703090" y="6113417"/>
            <a:ext cx="1839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hlinkClick r:id="rId5" action="ppaction://hlinkfile"/>
              </a:rPr>
              <a:t>代码规范报告</a:t>
            </a:r>
            <a:endParaRPr lang="zh-CN" altLang="en-US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92177" y="300251"/>
            <a:ext cx="1221474" cy="1221474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1614170" y="650240"/>
            <a:ext cx="750443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代码走查报告</a:t>
            </a:r>
            <a:r>
              <a:rPr lang="zh-CN" altLang="en-US" sz="2800" b="1" noProof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endParaRPr lang="zh-CN" altLang="en-US" sz="2800" b="1" noProof="0" dirty="0">
              <a:solidFill>
                <a:schemeClr val="tx1">
                  <a:lumMod val="75000"/>
                  <a:lumOff val="2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7" name="灯片编号占位符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6" name="矩形 5"/>
          <p:cNvSpPr/>
          <p:nvPr/>
        </p:nvSpPr>
        <p:spPr>
          <a:xfrm>
            <a:off x="0" y="1768817"/>
            <a:ext cx="12192000" cy="399650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PA_图片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64665" y="2288864"/>
            <a:ext cx="1294542" cy="2496616"/>
          </a:xfrm>
          <a:prstGeom prst="rect">
            <a:avLst/>
          </a:prstGeom>
        </p:spPr>
      </p:pic>
      <p:sp>
        <p:nvSpPr>
          <p:cNvPr id="8" name="文本框 1"/>
          <p:cNvSpPr txBox="1"/>
          <p:nvPr/>
        </p:nvSpPr>
        <p:spPr>
          <a:xfrm>
            <a:off x="3125470" y="2167890"/>
            <a:ext cx="836993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根据《GB8567-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06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计算机软件产品开发文件编制指南》</a:t>
            </a:r>
            <a:r>
              <a:rPr lang="en-US" altLang="zh-CN" sz="2000" baseline="30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[1]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中可行性研究报告的要求，结合实际情况后的</a:t>
            </a:r>
            <a:r>
              <a:rPr lang="zh-CN" altLang="en-US" sz="2000" dirty="0" smtClean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《代码走查报告》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内容如下：</a:t>
            </a: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650706" y="3307900"/>
            <a:ext cx="6199187" cy="1920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9797143" y="6149993"/>
            <a:ext cx="1708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hlinkClick r:id="rId5" action="ppaction://hlinkfile"/>
              </a:rPr>
              <a:t>代码走查报告</a:t>
            </a:r>
            <a:endParaRPr lang="zh-CN" altLang="en-US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92177" y="300251"/>
            <a:ext cx="1221474" cy="1221474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1614170" y="650240"/>
            <a:ext cx="750443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</a:rPr>
              <a:t>单元测试</a:t>
            </a:r>
            <a:r>
              <a:rPr lang="en-US" altLang="zh-CN" sz="2800" b="1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</a:rPr>
              <a:t>——</a:t>
            </a:r>
            <a:r>
              <a:rPr lang="zh-CN" altLang="en-US" sz="2800" b="1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</a:rPr>
              <a:t>白</a:t>
            </a:r>
            <a:r>
              <a:rPr lang="zh-CN" altLang="en-US" sz="2800" b="1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</a:rPr>
              <a:t>盒测试用例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1607346" y="1337851"/>
            <a:ext cx="5052695" cy="10147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fontAlgn="auto">
              <a:lnSpc>
                <a:spcPct val="150000"/>
              </a:lnSpc>
            </a:pPr>
            <a:r>
              <a:rPr lang="zh-CN" altLang="en-US" sz="2000" kern="1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根据白盒测试原则，设计测试用例。</a:t>
            </a:r>
          </a:p>
          <a:p>
            <a:pPr algn="just" fontAlgn="auto">
              <a:lnSpc>
                <a:spcPct val="150000"/>
              </a:lnSpc>
            </a:pPr>
            <a:r>
              <a:rPr lang="zh-CN" sz="2000" kern="1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例如，用户信息模块路径图。</a:t>
            </a:r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950886" y="445693"/>
            <a:ext cx="2306241" cy="5579615"/>
          </a:xfrm>
          <a:prstGeom prst="rect">
            <a:avLst/>
          </a:prstGeom>
        </p:spPr>
      </p:pic>
      <p:pic>
        <p:nvPicPr>
          <p:cNvPr id="3" name="图片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>
          <a:xfrm>
            <a:off x="1750647" y="2400348"/>
            <a:ext cx="6358255" cy="432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 Box 6"/>
          <p:cNvSpPr txBox="1"/>
          <p:nvPr/>
        </p:nvSpPr>
        <p:spPr>
          <a:xfrm>
            <a:off x="9450288" y="5868566"/>
            <a:ext cx="18815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hlinkClick r:id="rId6" action="ppaction://hlinkfile"/>
              </a:rPr>
              <a:t>白盒测试报告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8" name="Text Box 6"/>
          <p:cNvSpPr txBox="1"/>
          <p:nvPr/>
        </p:nvSpPr>
        <p:spPr>
          <a:xfrm>
            <a:off x="8899828" y="6291808"/>
            <a:ext cx="2807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  <a:hlinkClick r:id="rId7" action="ppaction://hlinkfile"/>
              </a:rPr>
              <a:t>白盒测试用例及测试结果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92177" y="300251"/>
            <a:ext cx="1221474" cy="1221474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1614170" y="650240"/>
            <a:ext cx="750443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</a:rPr>
              <a:t>集成测试</a:t>
            </a:r>
            <a:r>
              <a:rPr lang="en-US" altLang="zh-CN" sz="2800" b="1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</a:rPr>
              <a:t>——</a:t>
            </a:r>
            <a:r>
              <a:rPr lang="zh-CN" altLang="en-US" sz="2800" b="1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</a:rPr>
              <a:t>黑</a:t>
            </a:r>
            <a:r>
              <a:rPr lang="zh-CN" altLang="en-US" sz="2800" b="1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</a:rPr>
              <a:t>盒测试用例</a:t>
            </a:r>
          </a:p>
        </p:txBody>
      </p:sp>
      <p:sp>
        <p:nvSpPr>
          <p:cNvPr id="7" name="Text Box 6"/>
          <p:cNvSpPr txBox="1"/>
          <p:nvPr/>
        </p:nvSpPr>
        <p:spPr>
          <a:xfrm>
            <a:off x="9804040" y="6344825"/>
            <a:ext cx="21901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hlinkClick r:id="rId3" action="ppaction://hlinkfile"/>
              </a:rPr>
              <a:t>黑盒测试用例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65537" name="Picture 1" descr="C:\Users\MacPro\AppData\Roaming\Tencent\Users\1486574644\QQ\WinTemp\RichOle\U`%PJ)G4[{_O[VFA)_X83%A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70596" y="1349286"/>
            <a:ext cx="10181231" cy="534494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92177" y="300251"/>
            <a:ext cx="1221474" cy="1221474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1614170" y="650240"/>
            <a:ext cx="750443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</a:rPr>
              <a:t>系统测试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1006844" y="2611622"/>
            <a:ext cx="5217795" cy="2399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fontAlgn="auto">
              <a:lnSpc>
                <a:spcPct val="150000"/>
              </a:lnSpc>
            </a:pPr>
            <a:r>
              <a:rPr lang="zh-CN" altLang="en-US" sz="2000" b="1" kern="1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测试工具：微信开发者工具</a:t>
            </a:r>
            <a:r>
              <a:rPr lang="en-US" altLang="zh-CN" sz="2000" b="1" kern="1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——</a:t>
            </a:r>
            <a:r>
              <a:rPr lang="zh-CN" altLang="en-US" sz="2000" b="1" kern="1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真机调试。</a:t>
            </a:r>
          </a:p>
          <a:p>
            <a:pPr algn="just" fontAlgn="auto">
              <a:lnSpc>
                <a:spcPct val="150000"/>
              </a:lnSpc>
            </a:pPr>
            <a:r>
              <a:rPr lang="zh-CN" altLang="en-US" sz="2000" kern="1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AppData可以比界面检查的更细。借助于真机调试，可以修改AppData中的数据，对微信小程序做一些大值测试或者异常测试。</a:t>
            </a:r>
            <a:r>
              <a:rPr lang="en-US" altLang="zh-CN" sz="2000" kern="100" baseline="300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[5]</a:t>
            </a:r>
            <a:endParaRPr lang="zh-CN" altLang="en-US" sz="2000" kern="100" dirty="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pPr algn="just" fontAlgn="auto">
              <a:lnSpc>
                <a:spcPct val="150000"/>
              </a:lnSpc>
            </a:pPr>
            <a:endParaRPr lang="zh-CN" altLang="en-US" sz="2000" kern="100" dirty="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  <p:pic>
        <p:nvPicPr>
          <p:cNvPr id="4" name="Picture 3" descr="Apps_Data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319494" y="2071843"/>
            <a:ext cx="4145280" cy="2727960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1006844" y="1904232"/>
            <a:ext cx="341566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1.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功能测试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92177" y="300251"/>
            <a:ext cx="1221474" cy="1221474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1614170" y="650240"/>
            <a:ext cx="750443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</a:rPr>
              <a:t>系统测试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1027318" y="3807128"/>
            <a:ext cx="6569075" cy="19380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fontAlgn="auto">
              <a:lnSpc>
                <a:spcPct val="150000"/>
              </a:lnSpc>
            </a:pPr>
            <a:r>
              <a:rPr lang="zh-CN" altLang="en-US" sz="2000" kern="1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（</a:t>
            </a:r>
            <a:r>
              <a:rPr lang="en-US" altLang="zh-CN" sz="2000" kern="1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1</a:t>
            </a:r>
            <a:r>
              <a:rPr lang="zh-CN" altLang="en-US" sz="2000" kern="1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）实时性能数据：</a:t>
            </a:r>
          </a:p>
          <a:p>
            <a:pPr algn="just" fontAlgn="auto">
              <a:lnSpc>
                <a:spcPct val="150000"/>
              </a:lnSpc>
            </a:pPr>
            <a:r>
              <a:rPr lang="zh-CN" altLang="en-US" sz="2000" kern="1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测试方法：扫码后选择</a:t>
            </a:r>
            <a:r>
              <a:rPr lang="en-US" altLang="zh-CN" sz="2000" kern="1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——</a:t>
            </a:r>
            <a:r>
              <a:rPr lang="zh-CN" altLang="en-US" sz="2000" kern="1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打开性能监控面板，重新进入，可以看到展示出来的直观的实时的性能数据。</a:t>
            </a:r>
          </a:p>
          <a:p>
            <a:pPr algn="just" fontAlgn="auto">
              <a:lnSpc>
                <a:spcPct val="150000"/>
              </a:lnSpc>
            </a:pPr>
            <a:r>
              <a:rPr lang="zh-CN" altLang="en-US" sz="2000" kern="1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如图：可以看到页面切换耗时是</a:t>
            </a:r>
            <a:r>
              <a:rPr lang="en-US" altLang="zh-CN" sz="2000" kern="1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301ms</a:t>
            </a:r>
            <a:r>
              <a:rPr lang="zh-CN" altLang="en-US" sz="2000" kern="1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。</a:t>
            </a:r>
          </a:p>
        </p:txBody>
      </p:sp>
      <p:pic>
        <p:nvPicPr>
          <p:cNvPr id="2" name="Picture 1" descr="F:\大三上\软件工程\第十四周\性能.jpg性能"/>
          <p:cNvPicPr>
            <a:picLocks noChangeAspect="1"/>
          </p:cNvPicPr>
          <p:nvPr/>
        </p:nvPicPr>
        <p:blipFill>
          <a:blip r:embed="rId4" cstate="print"/>
          <a:srcRect b="4832"/>
          <a:stretch>
            <a:fillRect/>
          </a:stretch>
        </p:blipFill>
        <p:spPr>
          <a:xfrm>
            <a:off x="8582082" y="236770"/>
            <a:ext cx="3127698" cy="6450614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1027318" y="1563038"/>
            <a:ext cx="341566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2.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性能测试</a:t>
            </a:r>
          </a:p>
        </p:txBody>
      </p:sp>
      <p:sp>
        <p:nvSpPr>
          <p:cNvPr id="4" name="Text Box 3"/>
          <p:cNvSpPr txBox="1"/>
          <p:nvPr/>
        </p:nvSpPr>
        <p:spPr>
          <a:xfrm>
            <a:off x="1027318" y="2023413"/>
            <a:ext cx="7131685" cy="17837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auto">
              <a:lnSpc>
                <a:spcPct val="150000"/>
              </a:lnSpc>
            </a:pPr>
            <a:r>
              <a:rPr lang="zh-CN" altLang="en-US" sz="2000" kern="1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关注的性能指标：</a:t>
            </a:r>
          </a:p>
          <a:p>
            <a:pPr algn="just" fontAlgn="auto">
              <a:lnSpc>
                <a:spcPct val="150000"/>
              </a:lnSpc>
            </a:pPr>
            <a:r>
              <a:rPr lang="zh-CN" altLang="en-US" sz="2000" kern="1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业务响应时间（小程序包下载时间/启动时间/页面切换时间）、内存、Cpu、帧率、数据缓存大小等。</a:t>
            </a:r>
          </a:p>
          <a:p>
            <a:endParaRPr lang="zh-CN" altLang="en-US" sz="20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92177" y="300251"/>
            <a:ext cx="1221474" cy="1221474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1614170" y="650240"/>
            <a:ext cx="750443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</a:rPr>
              <a:t>系统测试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1279799" y="2062072"/>
            <a:ext cx="6603365" cy="14763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fontAlgn="auto">
              <a:lnSpc>
                <a:spcPct val="150000"/>
              </a:lnSpc>
            </a:pPr>
            <a:r>
              <a:rPr lang="zh-CN" altLang="en-US" sz="2000" kern="1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（</a:t>
            </a:r>
            <a:r>
              <a:rPr lang="en-US" altLang="zh-CN" sz="2000" kern="1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2</a:t>
            </a:r>
            <a:r>
              <a:rPr lang="zh-CN" altLang="en-US" sz="2000" kern="1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）性能整体的长时间变化趋势：</a:t>
            </a:r>
          </a:p>
          <a:p>
            <a:pPr algn="just" fontAlgn="auto">
              <a:lnSpc>
                <a:spcPct val="150000"/>
              </a:lnSpc>
            </a:pPr>
            <a:r>
              <a:rPr lang="zh-CN" altLang="en-US" sz="2000" kern="1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测试方法：借助trace工具导出</a:t>
            </a:r>
            <a:r>
              <a:rPr lang="en-US" altLang="zh-CN" sz="2000" kern="1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Trace</a:t>
            </a:r>
            <a:r>
              <a:rPr lang="zh-CN" altLang="en-US" sz="2000" kern="1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数据。</a:t>
            </a:r>
          </a:p>
          <a:p>
            <a:pPr algn="just" fontAlgn="auto">
              <a:lnSpc>
                <a:spcPct val="150000"/>
              </a:lnSpc>
            </a:pPr>
            <a:r>
              <a:rPr lang="zh-CN" altLang="en-US" sz="2000" kern="1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如图，可以看到</a:t>
            </a:r>
            <a:r>
              <a:rPr lang="en-US" altLang="zh-CN" sz="2000" kern="1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Cpu</a:t>
            </a:r>
            <a:r>
              <a:rPr lang="zh-CN" altLang="en-US" sz="2000" kern="1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变化趋势、</a:t>
            </a:r>
            <a:r>
              <a:rPr lang="en-US" altLang="zh-CN" sz="2000" kern="1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Fps</a:t>
            </a:r>
            <a:r>
              <a:rPr lang="zh-CN" altLang="en-US" sz="2000" kern="1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变化趋势、内存趋势。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32283" y="3586214"/>
            <a:ext cx="6880860" cy="2613660"/>
          </a:xfrm>
          <a:prstGeom prst="rect">
            <a:avLst/>
          </a:prstGeom>
        </p:spPr>
      </p:pic>
      <p:sp>
        <p:nvSpPr>
          <p:cNvPr id="2" name="Text Box 1"/>
          <p:cNvSpPr txBox="1"/>
          <p:nvPr/>
        </p:nvSpPr>
        <p:spPr>
          <a:xfrm>
            <a:off x="1259328" y="1508447"/>
            <a:ext cx="341566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2.</a:t>
            </a:r>
            <a:r>
              <a:rPr lang="zh-CN" altLang="en-US" sz="24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性能测试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92177" y="300251"/>
            <a:ext cx="1221474" cy="1221474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1614170" y="650240"/>
            <a:ext cx="750443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</a:rPr>
              <a:t>系统测试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897890" y="2273300"/>
            <a:ext cx="10396855" cy="2861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fontAlgn="auto">
              <a:lnSpc>
                <a:spcPct val="150000"/>
              </a:lnSpc>
            </a:pPr>
            <a:r>
              <a:rPr lang="zh-CN" altLang="en-US" sz="2000" kern="1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（</a:t>
            </a:r>
            <a:r>
              <a:rPr lang="en-US" altLang="zh-CN" sz="2000" kern="1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1</a:t>
            </a:r>
            <a:r>
              <a:rPr lang="zh-CN" altLang="en-US" sz="2000" kern="1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）操作系统的兼容性：</a:t>
            </a:r>
          </a:p>
          <a:p>
            <a:pPr algn="just" fontAlgn="auto">
              <a:lnSpc>
                <a:spcPct val="150000"/>
              </a:lnSpc>
            </a:pPr>
            <a:r>
              <a:rPr lang="zh-CN" altLang="en-US" sz="2000" kern="1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  android系统和ios系统对js代码的处理存在差异，所以需要考虑这两个系统的兼容性。需要在android微信上和ios微信上分别进行真机扫码测试。</a:t>
            </a:r>
          </a:p>
          <a:p>
            <a:pPr algn="just" fontAlgn="auto">
              <a:lnSpc>
                <a:spcPct val="150000"/>
              </a:lnSpc>
            </a:pPr>
            <a:r>
              <a:rPr lang="zh-CN" altLang="en-US" sz="2000" kern="1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  在</a:t>
            </a:r>
            <a:r>
              <a:rPr lang="en-US" altLang="zh-CN" sz="2000" kern="1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iPhone</a:t>
            </a:r>
            <a:r>
              <a:rPr lang="zh-CN" altLang="en-US" sz="2000" kern="1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手机、华为手机和小米手机上分别进行了二维码真机调试，结果均良好。</a:t>
            </a:r>
          </a:p>
          <a:p>
            <a:pPr algn="just" fontAlgn="auto">
              <a:lnSpc>
                <a:spcPct val="150000"/>
              </a:lnSpc>
            </a:pPr>
            <a:r>
              <a:rPr lang="zh-CN" altLang="en-US" sz="2000" kern="1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（</a:t>
            </a:r>
            <a:r>
              <a:rPr lang="en-US" altLang="zh-CN" sz="2000" kern="1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2</a:t>
            </a:r>
            <a:r>
              <a:rPr lang="zh-CN" altLang="en-US" sz="2000" kern="1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）机型的兼容性：</a:t>
            </a:r>
          </a:p>
          <a:p>
            <a:pPr algn="just" fontAlgn="auto">
              <a:lnSpc>
                <a:spcPct val="150000"/>
              </a:lnSpc>
            </a:pPr>
            <a:r>
              <a:rPr lang="zh-CN" altLang="en-US" sz="2000" kern="1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  主要是屏幕的适配问题。微信小程序中考虑了屏幕的自动适配，专门设计了一个rp</a:t>
            </a:r>
            <a:r>
              <a:rPr lang="en-US" altLang="zh-CN" sz="2000" kern="1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x</a:t>
            </a:r>
            <a:r>
              <a:rPr lang="zh-CN" altLang="en-US" sz="2000" kern="1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单位。</a:t>
            </a:r>
          </a:p>
        </p:txBody>
      </p:sp>
      <p:sp>
        <p:nvSpPr>
          <p:cNvPr id="2" name="Text Box 1"/>
          <p:cNvSpPr txBox="1"/>
          <p:nvPr/>
        </p:nvSpPr>
        <p:spPr>
          <a:xfrm>
            <a:off x="1102379" y="1515272"/>
            <a:ext cx="341566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3.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兼容性测试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92177" y="300251"/>
            <a:ext cx="1221474" cy="1221474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1614170" y="650240"/>
            <a:ext cx="750443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</a:rPr>
              <a:t>系统测试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1129675" y="2936155"/>
            <a:ext cx="5302250" cy="14763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fontAlgn="auto">
              <a:lnSpc>
                <a:spcPct val="150000"/>
              </a:lnSpc>
            </a:pPr>
            <a:r>
              <a:rPr lang="zh-CN" altLang="en-US" sz="2000" kern="1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（</a:t>
            </a:r>
            <a:r>
              <a:rPr lang="en-US" altLang="zh-CN" sz="2000" kern="1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3</a:t>
            </a:r>
            <a:r>
              <a:rPr lang="zh-CN" altLang="en-US" sz="2000" kern="1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）微信版本的兼容性：</a:t>
            </a:r>
          </a:p>
          <a:p>
            <a:pPr algn="just" fontAlgn="auto">
              <a:lnSpc>
                <a:spcPct val="150000"/>
              </a:lnSpc>
            </a:pPr>
            <a:r>
              <a:rPr lang="zh-CN" altLang="en-US" sz="2000" kern="1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  针对开发版，通过修改调试基础库版本即可做兼容性测试。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276465" y="1357497"/>
            <a:ext cx="3802380" cy="3992880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1129675" y="1767755"/>
            <a:ext cx="341566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3.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兼容性测试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55700" y="88711"/>
            <a:ext cx="1221474" cy="1221474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1477693" y="438700"/>
            <a:ext cx="750443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</a:rPr>
              <a:t>甘特图 </a:t>
            </a:r>
          </a:p>
        </p:txBody>
      </p:sp>
      <p:sp>
        <p:nvSpPr>
          <p:cNvPr id="7" name="文本框 1"/>
          <p:cNvSpPr txBox="1"/>
          <p:nvPr/>
        </p:nvSpPr>
        <p:spPr>
          <a:xfrm>
            <a:off x="9048465" y="2021792"/>
            <a:ext cx="3143535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使用</a:t>
            </a:r>
            <a:r>
              <a:rPr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Microsoft Project</a:t>
            </a:r>
            <a:r>
              <a:rPr lang="zh-CN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制作了甘特图。</a:t>
            </a:r>
          </a:p>
          <a:p>
            <a:pPr fontAlgn="auto">
              <a:lnSpc>
                <a:spcPct val="150000"/>
              </a:lnSpc>
            </a:pPr>
            <a:r>
              <a:rPr lang="zh-CN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为每个成员分配了贯穿整个项目的任务。</a:t>
            </a:r>
          </a:p>
          <a:p>
            <a:pPr fontAlgn="auto">
              <a:lnSpc>
                <a:spcPct val="150000"/>
              </a:lnSpc>
            </a:pPr>
            <a:r>
              <a:rPr lang="zh-CN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进行完一周后根据实际的详细情况，将任务细化至一天。</a:t>
            </a:r>
          </a:p>
        </p:txBody>
      </p:sp>
      <p:sp>
        <p:nvSpPr>
          <p:cNvPr id="8" name="TextBox 18"/>
          <p:cNvSpPr txBox="1"/>
          <p:nvPr/>
        </p:nvSpPr>
        <p:spPr>
          <a:xfrm>
            <a:off x="9357663" y="6419083"/>
            <a:ext cx="27432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hlinkClick r:id="rId4" action="ppaction://hlinkfile"/>
              </a:rPr>
              <a:t>甘特图</a:t>
            </a:r>
            <a:endParaRPr lang="zh-CN" altLang="en-US" sz="1600" dirty="0"/>
          </a:p>
        </p:txBody>
      </p:sp>
      <p:pic>
        <p:nvPicPr>
          <p:cNvPr id="88066" name="Picture 2" descr="C:\Users\MacPro\Documents\Tencent Files\1486574644\Image\C2C\V]]F3[DTT]KN_QE~C3PHIOD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16990" y="1296351"/>
            <a:ext cx="8824652" cy="544553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92177" y="300251"/>
            <a:ext cx="1221474" cy="1221474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1614170" y="650240"/>
            <a:ext cx="750443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</a:rPr>
              <a:t>系统测试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1047788" y="2125506"/>
            <a:ext cx="6473825" cy="4246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fontAlgn="auto">
              <a:lnSpc>
                <a:spcPct val="150000"/>
              </a:lnSpc>
            </a:pPr>
            <a:r>
              <a:rPr lang="zh-CN" sz="2000" kern="1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（</a:t>
            </a:r>
            <a:r>
              <a:rPr lang="en-US" altLang="zh-CN" sz="2000" kern="1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1</a:t>
            </a:r>
            <a:r>
              <a:rPr lang="zh-CN" sz="2000" kern="1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）弱网测试：</a:t>
            </a:r>
          </a:p>
          <a:p>
            <a:pPr algn="just" fontAlgn="auto">
              <a:lnSpc>
                <a:spcPct val="150000"/>
              </a:lnSpc>
            </a:pPr>
            <a:r>
              <a:rPr lang="zh-CN" sz="2000" kern="1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在非</a:t>
            </a:r>
            <a:r>
              <a:rPr lang="en-US" altLang="zh-CN" sz="2000" kern="1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wifi</a:t>
            </a:r>
            <a:r>
              <a:rPr lang="zh-CN" altLang="en-US" sz="2000" kern="1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网络环境下，使用</a:t>
            </a:r>
            <a:r>
              <a:rPr lang="en-US" altLang="zh-CN" sz="2000" kern="1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2G/3G/4G</a:t>
            </a:r>
            <a:r>
              <a:rPr lang="zh-CN" altLang="en-US" sz="2000" kern="1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的网络使用小程序。</a:t>
            </a:r>
          </a:p>
          <a:p>
            <a:pPr algn="just" fontAlgn="auto">
              <a:lnSpc>
                <a:spcPct val="150000"/>
              </a:lnSpc>
            </a:pPr>
            <a:r>
              <a:rPr lang="zh-CN" altLang="en-US" sz="2000" kern="1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关注页面响应时间、页面呈现完整度等。</a:t>
            </a:r>
          </a:p>
          <a:p>
            <a:pPr algn="just" fontAlgn="auto">
              <a:lnSpc>
                <a:spcPct val="150000"/>
              </a:lnSpc>
            </a:pPr>
            <a:r>
              <a:rPr lang="zh-CN" altLang="en-US" sz="2000" kern="1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（</a:t>
            </a:r>
            <a:r>
              <a:rPr lang="en-US" altLang="zh-CN" sz="2000" kern="1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2</a:t>
            </a:r>
            <a:r>
              <a:rPr lang="zh-CN" altLang="en-US" sz="2000" kern="1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）无网测试：</a:t>
            </a:r>
          </a:p>
          <a:p>
            <a:pPr algn="just" fontAlgn="auto">
              <a:lnSpc>
                <a:spcPct val="150000"/>
              </a:lnSpc>
            </a:pPr>
            <a:r>
              <a:rPr lang="zh-CN" altLang="en-US" sz="2000" kern="1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在断网情况下，分别请求本地数据和非本地数据。</a:t>
            </a:r>
          </a:p>
          <a:p>
            <a:pPr algn="just" fontAlgn="auto">
              <a:lnSpc>
                <a:spcPct val="150000"/>
              </a:lnSpc>
            </a:pPr>
            <a:r>
              <a:rPr lang="zh-CN" altLang="en-US" sz="2000" kern="1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（</a:t>
            </a:r>
            <a:r>
              <a:rPr lang="en-US" altLang="zh-CN" sz="2000" kern="1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3</a:t>
            </a:r>
            <a:r>
              <a:rPr lang="zh-CN" altLang="en-US" sz="2000" kern="1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）网络切换测试：</a:t>
            </a:r>
          </a:p>
          <a:p>
            <a:pPr algn="just" fontAlgn="auto">
              <a:lnSpc>
                <a:spcPct val="150000"/>
              </a:lnSpc>
            </a:pPr>
            <a:r>
              <a:rPr lang="zh-CN" altLang="en-US" sz="2000" kern="1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几个</a:t>
            </a:r>
            <a:r>
              <a:rPr sz="2000" kern="1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不同网络</a:t>
            </a:r>
            <a:r>
              <a:rPr lang="zh-CN" sz="2000" kern="1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场景的切换。</a:t>
            </a:r>
          </a:p>
          <a:p>
            <a:pPr algn="just" fontAlgn="auto">
              <a:lnSpc>
                <a:spcPct val="150000"/>
              </a:lnSpc>
            </a:pPr>
            <a:r>
              <a:rPr lang="zh-CN" sz="2000" kern="1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包括：</a:t>
            </a:r>
            <a:r>
              <a:rPr lang="en-US" altLang="zh-CN" sz="2000" kern="1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wifi-2G/3G/4G、wifi-无网、2G/3G/4G-wifi、</a:t>
            </a:r>
          </a:p>
          <a:p>
            <a:pPr algn="just" fontAlgn="auto">
              <a:lnSpc>
                <a:spcPct val="150000"/>
              </a:lnSpc>
            </a:pPr>
            <a:r>
              <a:rPr lang="en-US" altLang="zh-CN" sz="2000" kern="1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2G/3G/4G-无网、无网-2G/3G/4G、无网-wifi</a:t>
            </a:r>
            <a:r>
              <a:rPr lang="zh-CN" altLang="en-US" sz="2000" kern="1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。</a:t>
            </a:r>
          </a:p>
        </p:txBody>
      </p:sp>
      <p:sp>
        <p:nvSpPr>
          <p:cNvPr id="3" name="Text Box 2"/>
          <p:cNvSpPr txBox="1"/>
          <p:nvPr/>
        </p:nvSpPr>
        <p:spPr>
          <a:xfrm>
            <a:off x="1047788" y="1515271"/>
            <a:ext cx="341566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4.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网络测试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035213" y="306164"/>
            <a:ext cx="3319723" cy="6286463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92177" y="300251"/>
            <a:ext cx="1221474" cy="1221474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1614170" y="650240"/>
            <a:ext cx="750443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noProof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详细设计文档修订</a:t>
            </a:r>
            <a:endParaRPr lang="zh-CN" altLang="en-US" sz="2800" b="1" noProof="0" dirty="0">
              <a:solidFill>
                <a:schemeClr val="tx1">
                  <a:lumMod val="75000"/>
                  <a:lumOff val="2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52225" name="Picture 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834908" y="1787857"/>
            <a:ext cx="6767791" cy="35688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781230" y="3026694"/>
            <a:ext cx="36133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000" dirty="0" smtClean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目前修改了</a:t>
            </a:r>
            <a:r>
              <a:rPr lang="en-US" altLang="zh-CN" sz="2000" dirty="0" smtClean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6</a:t>
            </a:r>
            <a:r>
              <a:rPr lang="zh-CN" altLang="en-US" sz="2000" dirty="0" smtClean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版，均已上传至</a:t>
            </a:r>
            <a:r>
              <a:rPr lang="en-US" altLang="zh-CN" sz="2000" dirty="0" err="1" smtClean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git</a:t>
            </a:r>
            <a:endParaRPr lang="zh-CN" altLang="en-US" sz="20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92177" y="300251"/>
            <a:ext cx="1221474" cy="1221474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1614170" y="650240"/>
            <a:ext cx="750443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noProof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用户测试及反馈</a:t>
            </a:r>
            <a:endParaRPr lang="zh-CN" altLang="en-US" sz="2800" b="1" noProof="0" dirty="0">
              <a:solidFill>
                <a:schemeClr val="tx1">
                  <a:lumMod val="75000"/>
                  <a:lumOff val="2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2768" y="1605532"/>
            <a:ext cx="3881437" cy="4941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486961" y="2351348"/>
            <a:ext cx="3897313" cy="339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8602867" y="3661314"/>
            <a:ext cx="35891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000" dirty="0" smtClean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用户反馈均有录音及文档保存</a:t>
            </a:r>
            <a:endParaRPr lang="zh-CN" altLang="en-US" sz="20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106167" y="6291618"/>
            <a:ext cx="1924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hlinkClick r:id="rId6" action="ppaction://hlinkfile"/>
              </a:rPr>
              <a:t>用户反馈报告</a:t>
            </a:r>
            <a:endParaRPr lang="zh-CN" altLang="en-US" dirty="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92177" y="300251"/>
            <a:ext cx="1221474" cy="1221474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1614170" y="650240"/>
            <a:ext cx="750443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noProof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项目计划修订</a:t>
            </a:r>
            <a:endParaRPr lang="zh-CN" altLang="en-US" sz="2800" b="1" noProof="0" dirty="0">
              <a:solidFill>
                <a:schemeClr val="tx1">
                  <a:lumMod val="75000"/>
                  <a:lumOff val="2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1768817"/>
            <a:ext cx="12192000" cy="399650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PA_图片 2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64665" y="2288864"/>
            <a:ext cx="1294542" cy="2496616"/>
          </a:xfrm>
          <a:prstGeom prst="rect">
            <a:avLst/>
          </a:prstGeom>
        </p:spPr>
      </p:pic>
      <p:sp>
        <p:nvSpPr>
          <p:cNvPr id="7" name="文本框 1"/>
          <p:cNvSpPr txBox="1"/>
          <p:nvPr/>
        </p:nvSpPr>
        <p:spPr>
          <a:xfrm>
            <a:off x="3125470" y="2167890"/>
            <a:ext cx="836993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根据《GB8567-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06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计算机软件产品开发文件编制指南》</a:t>
            </a:r>
            <a:r>
              <a:rPr lang="en-US" altLang="zh-CN" sz="2000" baseline="30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[1]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中可行性研究报告的要求，结合实际情况后</a:t>
            </a:r>
            <a:r>
              <a:rPr lang="zh-CN" altLang="en-US" sz="2000" dirty="0" smtClean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的《项目计划》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内容如下：</a:t>
            </a:r>
          </a:p>
        </p:txBody>
      </p:sp>
      <p:pic>
        <p:nvPicPr>
          <p:cNvPr id="23553" name="Picture 1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745410" y="3498638"/>
            <a:ext cx="5492750" cy="2003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9786693" y="6217920"/>
            <a:ext cx="1677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hlinkClick r:id="rId6" action="ppaction://hlinkfile"/>
              </a:rPr>
              <a:t>项目计划</a:t>
            </a:r>
            <a:endParaRPr lang="zh-CN" altLang="en-US" dirty="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92177" y="300251"/>
            <a:ext cx="1221474" cy="1221474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1614170" y="650240"/>
            <a:ext cx="750443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noProof="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部署和运行</a:t>
            </a:r>
          </a:p>
        </p:txBody>
      </p:sp>
      <p:pic>
        <p:nvPicPr>
          <p:cNvPr id="3" name="Picture 2" descr="F:\大三上\软件工程\第十四周\足之迹——体验版.png足之迹——体验版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>
          <a:xfrm>
            <a:off x="1614170" y="1344295"/>
            <a:ext cx="4471670" cy="4246245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5515610" y="2960370"/>
            <a:ext cx="626681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lang="zh-CN" altLang="en-US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因为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部分功能被审批者判定为社交功能，需要将小程序发布为企业版才可以通过审核，但发布企业版小程序需要企业营业执照等，所以目前发布为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体验版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</a:p>
        </p:txBody>
      </p:sp>
      <p:sp>
        <p:nvSpPr>
          <p:cNvPr id="4" name="Text Box 3"/>
          <p:cNvSpPr txBox="1"/>
          <p:nvPr/>
        </p:nvSpPr>
        <p:spPr>
          <a:xfrm>
            <a:off x="1101090" y="5590540"/>
            <a:ext cx="549783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扫描对应二维码即可进入体验版小程序</a:t>
            </a:r>
            <a:endParaRPr lang="en-US" sz="2000" b="1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92177" y="300251"/>
            <a:ext cx="1221474" cy="1221474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1614170" y="650240"/>
            <a:ext cx="750443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noProof="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测试结果总结及项目开发总结</a:t>
            </a:r>
          </a:p>
        </p:txBody>
      </p:sp>
      <p:sp>
        <p:nvSpPr>
          <p:cNvPr id="5" name="Text Box 4"/>
          <p:cNvSpPr txBox="1"/>
          <p:nvPr/>
        </p:nvSpPr>
        <p:spPr>
          <a:xfrm>
            <a:off x="950813" y="1775536"/>
            <a:ext cx="8002118" cy="3784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测试结果</a:t>
            </a:r>
          </a:p>
          <a:p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单元测试：代码走查、白盒测试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——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结果良好</a:t>
            </a:r>
          </a:p>
          <a:p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集成测试（系统测试）：黑盒测试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——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大部分结果良好</a:t>
            </a:r>
          </a:p>
          <a:p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验收测试：用户参与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——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有待完善</a:t>
            </a:r>
          </a:p>
          <a:p>
            <a:endParaRPr lang="zh-CN" altLang="en-US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项目总结</a:t>
            </a:r>
          </a:p>
          <a:p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根据《GB8567－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2006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计算机软件产品开发文件编制指南》</a:t>
            </a:r>
            <a:r>
              <a:rPr lang="en-US" altLang="zh-CN" sz="2000" baseline="30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[6]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中软件测试计划的要求，并结合实际情况调整得到的《项目开发总结》内容如下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——</a:t>
            </a:r>
            <a:endParaRPr lang="zh-CN" altLang="en-US" sz="20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endParaRPr lang="zh-CN" altLang="en-US" sz="20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总结整个项目开发过程中出现的问题和不足之处，整理前段时间的工作，为以后的开发提供一些借鉴。</a:t>
            </a:r>
          </a:p>
        </p:txBody>
      </p:sp>
      <p:grpSp>
        <p:nvGrpSpPr>
          <p:cNvPr id="31" name="组 5"/>
          <p:cNvGrpSpPr/>
          <p:nvPr/>
        </p:nvGrpSpPr>
        <p:grpSpPr>
          <a:xfrm>
            <a:off x="9395445" y="2269306"/>
            <a:ext cx="2319215" cy="2319215"/>
            <a:chOff x="2938584" y="2242373"/>
            <a:chExt cx="2319215" cy="2319215"/>
          </a:xfrm>
        </p:grpSpPr>
        <p:pic>
          <p:nvPicPr>
            <p:cNvPr id="32" name="图片 3">
              <a:hlinkClick r:id="rId4" action="ppaction://hlinkfile"/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2938584" y="2242373"/>
              <a:ext cx="2319215" cy="2319215"/>
            </a:xfrm>
            <a:prstGeom prst="rect">
              <a:avLst/>
            </a:prstGeom>
          </p:spPr>
        </p:pic>
        <p:sp>
          <p:nvSpPr>
            <p:cNvPr id="33" name="文本框 4"/>
            <p:cNvSpPr txBox="1"/>
            <p:nvPr/>
          </p:nvSpPr>
          <p:spPr>
            <a:xfrm>
              <a:off x="3320797" y="2743945"/>
              <a:ext cx="1554480" cy="368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zh-CN" altLang="en-US" dirty="0">
                  <a:latin typeface="宋体" panose="02010600030101010101" pitchFamily="2" charset="-122"/>
                  <a:ea typeface="宋体" panose="02010600030101010101" pitchFamily="2" charset="-122"/>
                  <a:cs typeface="微软雅黑 Light" panose="020B0502040204020203" pitchFamily="34" charset="-122"/>
                </a:rPr>
                <a:t>项目开发总结</a:t>
              </a: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9211927" y="6144768"/>
            <a:ext cx="2319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  <a:hlinkClick r:id="rId6" action="ppaction://hlinkfile"/>
              </a:rPr>
              <a:t>项目开发总结</a:t>
            </a:r>
            <a:endParaRPr lang="zh-CN" altLang="en-US" dirty="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1611195"/>
            <a:ext cx="12192000" cy="369311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PA_图片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217910" y="467301"/>
            <a:ext cx="1294542" cy="2496616"/>
          </a:xfrm>
          <a:prstGeom prst="rect">
            <a:avLst/>
          </a:prstGeom>
        </p:spPr>
      </p:pic>
      <p:grpSp>
        <p:nvGrpSpPr>
          <p:cNvPr id="3" name="组合 4"/>
          <p:cNvGrpSpPr/>
          <p:nvPr/>
        </p:nvGrpSpPr>
        <p:grpSpPr>
          <a:xfrm>
            <a:off x="3504049" y="3073031"/>
            <a:ext cx="4981571" cy="1766276"/>
            <a:chOff x="5042080" y="1834768"/>
            <a:chExt cx="4981571" cy="1766276"/>
          </a:xfrm>
        </p:grpSpPr>
        <p:sp>
          <p:nvSpPr>
            <p:cNvPr id="6" name="文本框 7"/>
            <p:cNvSpPr txBox="1"/>
            <p:nvPr/>
          </p:nvSpPr>
          <p:spPr>
            <a:xfrm>
              <a:off x="6377241" y="1834768"/>
              <a:ext cx="2659498" cy="7683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4400" b="1" dirty="0">
                  <a:latin typeface="Bodoni MT Black" panose="02070A03080606020203" pitchFamily="18" charset="0"/>
                  <a:ea typeface="汉仪良品线简" panose="00020600040101010101" pitchFamily="18" charset="-122"/>
                  <a:cs typeface="+mn-ea"/>
                  <a:sym typeface="+mn-lt"/>
                </a:rPr>
                <a:t>Part 07</a:t>
              </a:r>
              <a:endParaRPr lang="zh-CN" altLang="en-US" sz="4400" b="1" dirty="0">
                <a:latin typeface="Bodoni MT Black" panose="02070A03080606020203" pitchFamily="18" charset="0"/>
                <a:ea typeface="汉仪良品线简" panose="00020600040101010101" pitchFamily="18" charset="-122"/>
                <a:cs typeface="+mn-ea"/>
                <a:sym typeface="+mn-lt"/>
              </a:endParaRPr>
            </a:p>
          </p:txBody>
        </p:sp>
        <p:sp>
          <p:nvSpPr>
            <p:cNvPr id="8" name="文本框 9"/>
            <p:cNvSpPr txBox="1"/>
            <p:nvPr/>
          </p:nvSpPr>
          <p:spPr>
            <a:xfrm>
              <a:off x="5042080" y="2586314"/>
              <a:ext cx="4981571" cy="10147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320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</a:rPr>
                <a:t>其它</a:t>
              </a:r>
              <a:endParaRPr lang="en-US" altLang="zh-CN" sz="320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</a:endParaRPr>
            </a:p>
            <a:p>
              <a:pPr algn="ctr"/>
              <a:endPara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lt"/>
                <a:sym typeface="+mn-ea"/>
              </a:endParaRPr>
            </a:p>
            <a:p>
              <a:pPr algn="ctr"/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lt"/>
                  <a:sym typeface="+mn-ea"/>
                </a:rPr>
                <a:t>Other</a:t>
              </a:r>
            </a:p>
          </p:txBody>
        </p:sp>
      </p:grp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6553835" y="5486400"/>
            <a:ext cx="52863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dirty="0">
                <a:solidFill>
                  <a:srgbClr val="FF0000"/>
                </a:solidFill>
                <a:hlinkClick r:id="rId3" action="ppaction://hlinkfile"/>
              </a:rPr>
              <a:t>https://github.com/SE2020-G7/footprint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pPr/>
              <a:t>57</a:t>
            </a:fld>
            <a:endParaRPr lang="en-US" dirty="0"/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92177" y="300251"/>
            <a:ext cx="1221474" cy="1221474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1614170" y="650240"/>
            <a:ext cx="750443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noProof="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版本控制</a:t>
            </a:r>
          </a:p>
        </p:txBody>
      </p:sp>
      <p:sp>
        <p:nvSpPr>
          <p:cNvPr id="4" name="矩形 1"/>
          <p:cNvSpPr/>
          <p:nvPr/>
        </p:nvSpPr>
        <p:spPr>
          <a:xfrm>
            <a:off x="0" y="1370965"/>
            <a:ext cx="12192000" cy="411543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TextBox 7"/>
          <p:cNvSpPr txBox="1"/>
          <p:nvPr/>
        </p:nvSpPr>
        <p:spPr>
          <a:xfrm>
            <a:off x="624442" y="2922270"/>
            <a:ext cx="151574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将每次更新的版本提交至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github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。</a:t>
            </a:r>
          </a:p>
        </p:txBody>
      </p:sp>
      <p:pic>
        <p:nvPicPr>
          <p:cNvPr id="46081" name="Picture 1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935051" y="1837852"/>
            <a:ext cx="8599487" cy="3167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63578" y="0"/>
            <a:ext cx="1221474" cy="1221474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355898" y="353464"/>
            <a:ext cx="433387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会议记录</a:t>
            </a:r>
            <a:endParaRPr lang="en-US" altLang="zh-CN" sz="24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8493366" y="6130290"/>
            <a:ext cx="27432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dirty="0">
                <a:solidFill>
                  <a:srgbClr val="FF0000"/>
                </a:solidFill>
                <a:hlinkClick r:id="rId4" action="ppaction://hlinkfile"/>
              </a:rPr>
              <a:t>会议纪要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88055" y="2194181"/>
            <a:ext cx="462328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前三周每周一次会议，以后每周两次会议。每次会议均保存电子稿、录音，钉钉会议保存开会视频录像，并将会议记录上传至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Git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。</a:t>
            </a:r>
          </a:p>
          <a:p>
            <a:pPr algn="l"/>
            <a:endParaRPr lang="zh-CN" altLang="en-US" sz="20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/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在实现阶段</a:t>
            </a:r>
            <a:r>
              <a:rPr lang="zh-CN" altLang="en-US" sz="2000" dirty="0" smtClean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，目前开了</a:t>
            </a:r>
            <a:r>
              <a:rPr lang="en-US" altLang="zh-CN" sz="2000" dirty="0" smtClean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22</a:t>
            </a:r>
            <a:r>
              <a:rPr lang="zh-CN" altLang="en-US" sz="2000" dirty="0" smtClean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次会议。</a:t>
            </a:r>
            <a:endParaRPr lang="zh-CN" altLang="en-US" sz="20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pPr/>
              <a:t>58</a:t>
            </a:fld>
            <a:endParaRPr lang="en-US" dirty="0"/>
          </a:p>
        </p:txBody>
      </p:sp>
      <p:pic>
        <p:nvPicPr>
          <p:cNvPr id="43009" name="Picture 1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822761" y="1740256"/>
            <a:ext cx="6210300" cy="3157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63578" y="0"/>
            <a:ext cx="1221474" cy="1221474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385052" y="380549"/>
            <a:ext cx="433387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绩效评价</a:t>
            </a:r>
            <a:endParaRPr lang="en-US" altLang="zh-CN" sz="24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8835148" y="5884454"/>
            <a:ext cx="27432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dirty="0">
                <a:solidFill>
                  <a:srgbClr val="FF0000"/>
                </a:solidFill>
                <a:hlinkClick r:id="rId4" action="ppaction://hlinkfile"/>
              </a:rPr>
              <a:t>绩效评价</a:t>
            </a:r>
            <a:endParaRPr lang="zh-CN" altLang="en-US" dirty="0">
              <a:solidFill>
                <a:srgbClr val="FF0000"/>
              </a:solidFill>
              <a:hlinkClick r:id="rId5" action="ppaction://hlinkfile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522806" y="2142976"/>
            <a:ext cx="287353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评分规则</a:t>
            </a:r>
          </a:p>
          <a:p>
            <a:pPr algn="l"/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1.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每周进行一次绩效评价。</a:t>
            </a:r>
          </a:p>
          <a:p>
            <a:pPr algn="l"/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2.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由组长打分。</a:t>
            </a:r>
          </a:p>
          <a:p>
            <a:pPr algn="l"/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3.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每个空格算做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10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分，</a:t>
            </a:r>
          </a:p>
          <a:p>
            <a:pPr algn="l"/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根据完成程度打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0-10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分。</a:t>
            </a:r>
          </a:p>
          <a:p>
            <a:pPr algn="l"/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4.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最后算出总打分并转换成一分制。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pPr/>
              <a:t>59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 cstate="print"/>
          <a:srcRect r="1536"/>
          <a:stretch>
            <a:fillRect/>
          </a:stretch>
        </p:blipFill>
        <p:spPr bwMode="auto">
          <a:xfrm>
            <a:off x="3630742" y="1510476"/>
            <a:ext cx="8371411" cy="37948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1611195"/>
            <a:ext cx="12192000" cy="369311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PA_图片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217910" y="467301"/>
            <a:ext cx="1294542" cy="2496616"/>
          </a:xfrm>
          <a:prstGeom prst="rect">
            <a:avLst/>
          </a:prstGeom>
        </p:spPr>
      </p:pic>
      <p:grpSp>
        <p:nvGrpSpPr>
          <p:cNvPr id="3" name="组合 4"/>
          <p:cNvGrpSpPr/>
          <p:nvPr/>
        </p:nvGrpSpPr>
        <p:grpSpPr>
          <a:xfrm>
            <a:off x="3504049" y="3073031"/>
            <a:ext cx="4981571" cy="1827871"/>
            <a:chOff x="5042080" y="1834768"/>
            <a:chExt cx="4981571" cy="1827871"/>
          </a:xfrm>
        </p:grpSpPr>
        <p:sp>
          <p:nvSpPr>
            <p:cNvPr id="6" name="文本框 7"/>
            <p:cNvSpPr txBox="1"/>
            <p:nvPr/>
          </p:nvSpPr>
          <p:spPr>
            <a:xfrm>
              <a:off x="6377241" y="1834768"/>
              <a:ext cx="2659498" cy="7683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4400" b="1" dirty="0">
                  <a:latin typeface="Bodoni MT Black" panose="02070A03080606020203" pitchFamily="18" charset="0"/>
                  <a:ea typeface="汉仪良品线简" panose="00020600040101010101" pitchFamily="18" charset="-122"/>
                  <a:cs typeface="+mn-ea"/>
                  <a:sym typeface="+mn-lt"/>
                </a:rPr>
                <a:t>Part 02</a:t>
              </a:r>
              <a:endParaRPr lang="zh-CN" altLang="en-US" sz="4400" b="1" dirty="0">
                <a:latin typeface="Bodoni MT Black" panose="02070A03080606020203" pitchFamily="18" charset="0"/>
                <a:ea typeface="汉仪良品线简" panose="00020600040101010101" pitchFamily="18" charset="-122"/>
                <a:cs typeface="+mn-ea"/>
                <a:sym typeface="+mn-lt"/>
              </a:endParaRPr>
            </a:p>
          </p:txBody>
        </p:sp>
        <p:sp>
          <p:nvSpPr>
            <p:cNvPr id="8" name="文本框 9"/>
            <p:cNvSpPr txBox="1"/>
            <p:nvPr/>
          </p:nvSpPr>
          <p:spPr>
            <a:xfrm>
              <a:off x="5042080" y="2586314"/>
              <a:ext cx="4981571" cy="1076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/>
              <a:r>
                <a:rPr lang="zh-CN" altLang="en-US" sz="320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rPr>
                <a:t>可行性分析</a:t>
              </a:r>
              <a:endParaRPr lang="en-US" altLang="zh-CN" sz="320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</a:endParaRPr>
            </a:p>
            <a:p>
              <a:pPr algn="ctr" fontAlgn="auto"/>
              <a:r>
                <a:rPr lang="en-US" altLang="zh-CN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lt"/>
                  <a:sym typeface="+mn-ea"/>
                </a:rPr>
                <a:t> </a:t>
              </a:r>
              <a:r>
                <a:rPr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lt"/>
                  <a:sym typeface="+mn-ea"/>
                </a:rPr>
                <a:t>Feasibility Analysis</a:t>
              </a:r>
              <a:r>
                <a:rPr lang="en-US" altLang="zh-CN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lt"/>
                  <a:sym typeface="+mn-ea"/>
                </a:rPr>
                <a:t> </a:t>
              </a:r>
              <a:endPara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lt"/>
                <a:sym typeface="+mn-ea"/>
              </a:endParaRPr>
            </a:p>
          </p:txBody>
        </p:sp>
      </p:grp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63578" y="0"/>
            <a:ext cx="1221474" cy="1221474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355898" y="353464"/>
            <a:ext cx="433387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参考资料</a:t>
            </a:r>
            <a:endParaRPr lang="en-US" altLang="zh-CN" sz="2400" b="1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pPr/>
              <a:t>60</a:t>
            </a:fld>
            <a:endParaRPr lang="en-US"/>
          </a:p>
        </p:txBody>
      </p:sp>
      <p:sp>
        <p:nvSpPr>
          <p:cNvPr id="10" name="文本框 9"/>
          <p:cNvSpPr txBox="1"/>
          <p:nvPr/>
        </p:nvSpPr>
        <p:spPr>
          <a:xfrm>
            <a:off x="1355725" y="1690370"/>
            <a:ext cx="9661525" cy="3784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fontAlgn="auto">
              <a:lnSpc>
                <a:spcPct val="100000"/>
              </a:lnSpc>
            </a:pPr>
            <a:r>
              <a:rPr lang="en-US" altLang="zh-CN" sz="2000" kern="100" dirty="0" smtClean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[1]</a:t>
            </a:r>
            <a:r>
              <a:rPr lang="en-US" altLang="zh-CN" sz="2000" kern="100" dirty="0" err="1" smtClean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微信小程序开发工具使用与设计规范</a:t>
            </a:r>
            <a:r>
              <a:rPr lang="en-US" altLang="zh-CN" sz="2000" kern="100" dirty="0" smtClean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(二)</a:t>
            </a:r>
            <a:r>
              <a:rPr lang="zh-CN" altLang="en-US" sz="2000" kern="100" dirty="0" smtClean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（参考于</a:t>
            </a:r>
            <a:r>
              <a:rPr lang="en-US" altLang="zh-CN" sz="2000" kern="100" dirty="0" smtClean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2020.12.16</a:t>
            </a:r>
            <a:r>
              <a:rPr lang="zh-CN" altLang="en-US" sz="2000" kern="100" dirty="0" smtClean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）</a:t>
            </a:r>
            <a:endParaRPr lang="en-US" altLang="zh-CN" sz="2000" kern="100" dirty="0" smtClean="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algn="just" fontAlgn="auto">
              <a:lnSpc>
                <a:spcPct val="100000"/>
              </a:lnSpc>
            </a:pPr>
            <a:r>
              <a:rPr lang="en-US" altLang="zh-CN" sz="2000" kern="100" dirty="0" smtClean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[EB/OL].https://www.cnblogs.com/nosqlcoco/p/5931952.html</a:t>
            </a:r>
          </a:p>
          <a:p>
            <a:pPr algn="just" fontAlgn="auto">
              <a:lnSpc>
                <a:spcPct val="100000"/>
              </a:lnSpc>
            </a:pPr>
            <a:r>
              <a:rPr lang="en-US" altLang="zh-CN" sz="2000" kern="100" dirty="0" smtClean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[2]</a:t>
            </a:r>
            <a:r>
              <a:rPr lang="en-US" altLang="zh-CN" sz="2000" kern="100" dirty="0" err="1" smtClean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微信小程序开发规范文档</a:t>
            </a:r>
            <a:r>
              <a:rPr lang="zh-CN" altLang="en-US" sz="2000" kern="100" dirty="0" smtClean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（参考于</a:t>
            </a:r>
            <a:r>
              <a:rPr lang="en-US" altLang="zh-CN" sz="2000" kern="100" dirty="0" smtClean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2020.12.16</a:t>
            </a:r>
            <a:r>
              <a:rPr lang="zh-CN" altLang="en-US" sz="2000" kern="100" dirty="0" smtClean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）</a:t>
            </a:r>
            <a:endParaRPr lang="en-US" altLang="zh-CN" sz="2000" kern="100" dirty="0" smtClean="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algn="just" fontAlgn="auto">
              <a:lnSpc>
                <a:spcPct val="100000"/>
              </a:lnSpc>
            </a:pPr>
            <a:r>
              <a:rPr lang="en-US" altLang="zh-CN" sz="2000" kern="100" dirty="0" smtClean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[EB/OL].https://blog.csdn.net/m0_37827628/article/details/89082089</a:t>
            </a:r>
          </a:p>
          <a:p>
            <a:pPr algn="just" fontAlgn="auto">
              <a:lnSpc>
                <a:spcPct val="100000"/>
              </a:lnSpc>
            </a:pPr>
            <a:r>
              <a:rPr lang="en-US" altLang="zh-CN" sz="2000" dirty="0" smtClean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[3]</a:t>
            </a:r>
            <a:r>
              <a:rPr lang="en-US" altLang="zh-CN" sz="2000" dirty="0" err="1" smtClean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三种编程命名规范与阿里巴巴Java开发规约</a:t>
            </a:r>
            <a:r>
              <a:rPr lang="zh-CN" altLang="en-US" sz="2000" dirty="0" smtClean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（参考于</a:t>
            </a:r>
            <a:r>
              <a:rPr lang="en-US" altLang="zh-CN" sz="2000" dirty="0" smtClean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2020.12.16</a:t>
            </a:r>
            <a:r>
              <a:rPr lang="zh-CN" altLang="en-US" sz="2000" dirty="0" smtClean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）</a:t>
            </a:r>
            <a:endParaRPr lang="en-US" altLang="zh-CN" sz="2000" dirty="0" smtClean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algn="just" fontAlgn="auto">
              <a:lnSpc>
                <a:spcPct val="100000"/>
              </a:lnSpc>
            </a:pPr>
            <a:r>
              <a:rPr lang="en-US" altLang="zh-CN" sz="2000" dirty="0" smtClean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[EB/OL].https://zhuanlan.zhihu.com/p/30431230</a:t>
            </a:r>
            <a:endParaRPr lang="en-US" altLang="zh-CN" sz="2000" kern="100" dirty="0" smtClean="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just" fontAlgn="auto">
              <a:lnSpc>
                <a:spcPct val="100000"/>
              </a:lnSpc>
            </a:pPr>
            <a:r>
              <a:rPr lang="en-US" altLang="zh-CN" sz="2000" kern="100" dirty="0" smtClean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[4]</a:t>
            </a:r>
            <a:r>
              <a:rPr lang="zh-CN" altLang="en-US" sz="2000" kern="100" dirty="0" smtClean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单元测试</a:t>
            </a:r>
            <a:r>
              <a:rPr lang="en-US" altLang="zh-CN" sz="2000" kern="100" dirty="0" smtClean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|</a:t>
            </a:r>
            <a:r>
              <a:rPr lang="zh-CN" altLang="en-US" sz="2000" kern="100" dirty="0" smtClean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微信小程序</a:t>
            </a:r>
            <a:r>
              <a:rPr lang="zh-CN" altLang="en-US" sz="2000" dirty="0" smtClean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（参考于</a:t>
            </a:r>
            <a:r>
              <a:rPr lang="en-US" altLang="zh-CN" sz="2000" dirty="0" smtClean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2020.12.16</a:t>
            </a:r>
            <a:r>
              <a:rPr lang="zh-CN" altLang="en-US" sz="2000" dirty="0" smtClean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）</a:t>
            </a:r>
            <a:endParaRPr lang="zh-CN" altLang="en-US" sz="2000" kern="100" dirty="0" smtClean="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just" fontAlgn="auto">
              <a:lnSpc>
                <a:spcPct val="100000"/>
              </a:lnSpc>
            </a:pPr>
            <a:r>
              <a:rPr lang="en-US" altLang="zh-CN" sz="2000" dirty="0" smtClean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[EB/OL].https://developers.weixin.qq.com/miniprogram/dev/framework/custom-component/unit-test.html</a:t>
            </a:r>
          </a:p>
          <a:p>
            <a:pPr algn="just" fontAlgn="auto">
              <a:lnSpc>
                <a:spcPct val="100000"/>
              </a:lnSpc>
            </a:pPr>
            <a:r>
              <a:rPr lang="en-US" altLang="zh-CN" sz="2000" dirty="0" smtClean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[5]</a:t>
            </a:r>
            <a:r>
              <a:rPr lang="zh-CN" altLang="en-US" sz="2000" dirty="0" smtClean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微信小程序测试（参考于</a:t>
            </a:r>
            <a:r>
              <a:rPr lang="en-US" altLang="zh-CN" sz="2000" dirty="0" smtClean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2020.12.24</a:t>
            </a:r>
            <a:r>
              <a:rPr lang="zh-CN" altLang="en-US" sz="2000" dirty="0" smtClean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）</a:t>
            </a:r>
          </a:p>
          <a:p>
            <a:pPr algn="just" fontAlgn="auto">
              <a:lnSpc>
                <a:spcPct val="100000"/>
              </a:lnSpc>
            </a:pPr>
            <a:r>
              <a:rPr lang="en-US" altLang="zh-CN" sz="2000" dirty="0" smtClean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[EB/OL].https://zhuanlan.zhihu.com/p/70735052</a:t>
            </a:r>
          </a:p>
          <a:p>
            <a:pPr algn="just" fontAlgn="auto">
              <a:lnSpc>
                <a:spcPct val="100000"/>
              </a:lnSpc>
            </a:pPr>
            <a:r>
              <a:rPr lang="en-US" altLang="zh-CN" sz="2000" dirty="0" smtClean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[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6]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《GB8567－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2006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计算机软件产品开发文件编制指南》</a:t>
            </a:r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0" y="1642369"/>
            <a:ext cx="12192000" cy="369311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r="21248"/>
          <a:stretch>
            <a:fillRect/>
          </a:stretch>
        </p:blipFill>
        <p:spPr>
          <a:xfrm>
            <a:off x="8073401" y="-177554"/>
            <a:ext cx="3612572" cy="6858000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22201"/>
          <a:stretch>
            <a:fillRect/>
          </a:stretch>
        </p:blipFill>
        <p:spPr>
          <a:xfrm>
            <a:off x="0" y="1522520"/>
            <a:ext cx="3857625" cy="5335480"/>
          </a:xfrm>
          <a:prstGeom prst="rect">
            <a:avLst/>
          </a:prstGeom>
        </p:spPr>
      </p:pic>
      <p:sp>
        <p:nvSpPr>
          <p:cNvPr id="2" name="Text Box 1"/>
          <p:cNvSpPr txBox="1"/>
          <p:nvPr/>
        </p:nvSpPr>
        <p:spPr>
          <a:xfrm>
            <a:off x="3975735" y="2698115"/>
            <a:ext cx="44691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dirty="0">
                <a:latin typeface="宋体" panose="02010600030101010101" pitchFamily="2" charset="-122"/>
                <a:ea typeface="宋体" panose="02010600030101010101" pitchFamily="2" charset="-122"/>
              </a:rPr>
              <a:t>谢谢观看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1768817"/>
            <a:ext cx="12192000" cy="399650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92177" y="300251"/>
            <a:ext cx="1221474" cy="1221474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1614170" y="650240"/>
            <a:ext cx="750443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</a:rPr>
              <a:t>可行性分析报告 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3125470" y="2167890"/>
            <a:ext cx="836993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根据《GB8567-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06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计算机软件产品开发文件编制指南》</a:t>
            </a:r>
            <a:r>
              <a:rPr lang="en-US" altLang="zh-CN" sz="2000" baseline="30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[1]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中可行性研究报告的要求，结合实际情况后的《可行性分析报告》内容如下：</a:t>
            </a:r>
          </a:p>
        </p:txBody>
      </p:sp>
      <p:pic>
        <p:nvPicPr>
          <p:cNvPr id="3" name="PA_图片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64665" y="2288864"/>
            <a:ext cx="1294542" cy="2496616"/>
          </a:xfrm>
          <a:prstGeom prst="rect">
            <a:avLst/>
          </a:prstGeom>
        </p:spPr>
      </p:pic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001377" y="3503968"/>
            <a:ext cx="5540375" cy="1458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9109881" y="6230203"/>
            <a:ext cx="1897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hlinkClick r:id="rId5" action="ppaction://hlinkfile"/>
              </a:rPr>
              <a:t>可行性分析报告</a:t>
            </a:r>
            <a:endParaRPr lang="zh-CN" alt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92177" y="300251"/>
            <a:ext cx="1221474" cy="1221474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1614170" y="650240"/>
            <a:ext cx="750443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</a:rPr>
              <a:t>关键</a:t>
            </a:r>
            <a:r>
              <a:rPr lang="zh-CN" altLang="en-US" sz="2800" b="1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</a:rPr>
              <a:t>技术可行性分析 </a:t>
            </a:r>
            <a:endParaRPr lang="zh-CN" altLang="en-US" sz="2800" b="1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uLnTx/>
              <a:uFillTx/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84993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1983" y="2512562"/>
            <a:ext cx="7039944" cy="30966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607325" y="1862919"/>
            <a:ext cx="1091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前端：</a:t>
            </a:r>
            <a:endParaRPr lang="zh-CN" altLang="en-US" dirty="0"/>
          </a:p>
        </p:txBody>
      </p:sp>
      <p:pic>
        <p:nvPicPr>
          <p:cNvPr id="84994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632109" y="2476761"/>
            <a:ext cx="3995737" cy="3146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7665493" y="1953905"/>
            <a:ext cx="1091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后端：</a:t>
            </a:r>
            <a:endParaRPr lang="zh-CN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109881" y="6230203"/>
            <a:ext cx="1897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hlinkClick r:id="rId5" action="ppaction://hlinkfile"/>
              </a:rPr>
              <a:t>可行性分析报告</a:t>
            </a:r>
            <a:endParaRPr lang="zh-CN" alt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1611195"/>
            <a:ext cx="12192000" cy="369311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PA_图片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217910" y="467301"/>
            <a:ext cx="1294542" cy="2496616"/>
          </a:xfrm>
          <a:prstGeom prst="rect">
            <a:avLst/>
          </a:prstGeom>
        </p:spPr>
      </p:pic>
      <p:grpSp>
        <p:nvGrpSpPr>
          <p:cNvPr id="3" name="组合 4"/>
          <p:cNvGrpSpPr/>
          <p:nvPr/>
        </p:nvGrpSpPr>
        <p:grpSpPr>
          <a:xfrm>
            <a:off x="3504049" y="3073031"/>
            <a:ext cx="4981571" cy="1827871"/>
            <a:chOff x="5042080" y="1834768"/>
            <a:chExt cx="4981571" cy="1827871"/>
          </a:xfrm>
        </p:grpSpPr>
        <p:sp>
          <p:nvSpPr>
            <p:cNvPr id="6" name="文本框 7"/>
            <p:cNvSpPr txBox="1"/>
            <p:nvPr/>
          </p:nvSpPr>
          <p:spPr>
            <a:xfrm>
              <a:off x="6377241" y="1834768"/>
              <a:ext cx="2659498" cy="7683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4400" b="1" dirty="0">
                  <a:latin typeface="Bodoni MT Black" panose="02070A03080606020203" pitchFamily="18" charset="0"/>
                  <a:ea typeface="汉仪良品线简" panose="00020600040101010101" pitchFamily="18" charset="-122"/>
                  <a:cs typeface="+mn-ea"/>
                  <a:sym typeface="+mn-lt"/>
                </a:rPr>
                <a:t>Part </a:t>
              </a:r>
              <a:r>
                <a:rPr lang="en-US" altLang="zh-CN" sz="4400" b="1" dirty="0" smtClean="0">
                  <a:latin typeface="Bodoni MT Black" panose="02070A03080606020203" pitchFamily="18" charset="0"/>
                  <a:ea typeface="汉仪良品线简" panose="00020600040101010101" pitchFamily="18" charset="-122"/>
                  <a:cs typeface="+mn-ea"/>
                  <a:sym typeface="+mn-lt"/>
                </a:rPr>
                <a:t>03</a:t>
              </a:r>
              <a:endParaRPr lang="zh-CN" altLang="en-US" sz="4400" b="1" dirty="0">
                <a:latin typeface="Bodoni MT Black" panose="02070A03080606020203" pitchFamily="18" charset="0"/>
                <a:ea typeface="汉仪良品线简" panose="00020600040101010101" pitchFamily="18" charset="-122"/>
                <a:cs typeface="+mn-ea"/>
                <a:sym typeface="+mn-lt"/>
              </a:endParaRPr>
            </a:p>
          </p:txBody>
        </p:sp>
        <p:sp>
          <p:nvSpPr>
            <p:cNvPr id="8" name="文本框 9"/>
            <p:cNvSpPr txBox="1"/>
            <p:nvPr/>
          </p:nvSpPr>
          <p:spPr>
            <a:xfrm>
              <a:off x="5042080" y="2586314"/>
              <a:ext cx="4981571" cy="1076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/>
              <a:r>
                <a:rPr lang="zh-CN" altLang="en-US" sz="3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rPr>
                <a:t>需求分析</a:t>
              </a:r>
              <a:endParaRPr lang="en-US" altLang="zh-CN" sz="320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</a:endParaRPr>
            </a:p>
            <a:p>
              <a:pPr algn="ctr" fontAlgn="auto"/>
              <a:r>
                <a:rPr lang="en-US" altLang="zh-CN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lt"/>
                  <a:sym typeface="+mn-ea"/>
                </a:rPr>
                <a:t> </a:t>
              </a:r>
              <a:r>
                <a:rPr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lt"/>
                  <a:sym typeface="+mn-ea"/>
                </a:rPr>
                <a:t>Feasibility Analysis</a:t>
              </a:r>
              <a:r>
                <a:rPr lang="en-US" altLang="zh-CN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lt"/>
                  <a:sym typeface="+mn-ea"/>
                </a:rPr>
                <a:t> </a:t>
              </a:r>
              <a:endPara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lt"/>
                <a:sym typeface="+mn-ea"/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232</TotalTime>
  <Words>2685</Words>
  <Application>Microsoft Office PowerPoint</Application>
  <PresentationFormat>自定义</PresentationFormat>
  <Paragraphs>436</Paragraphs>
  <Slides>61</Slides>
  <Notes>25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61</vt:i4>
      </vt:variant>
    </vt:vector>
  </HeadingPairs>
  <TitlesOfParts>
    <vt:vector size="62" baseType="lpstr">
      <vt:lpstr>Office 主题</vt:lpstr>
      <vt:lpstr>幻灯片 1</vt:lpstr>
      <vt:lpstr>幻灯片 2</vt:lpstr>
      <vt:lpstr>幻灯片 3</vt:lpstr>
      <vt:lpstr>幻灯片 4</vt:lpstr>
      <vt:lpstr>幻灯片 5</vt:lpstr>
      <vt:lpstr>幻灯片 6</vt:lpstr>
      <vt:lpstr>幻灯片 7</vt:lpstr>
      <vt:lpstr>幻灯片 8</vt:lpstr>
      <vt:lpstr>幻灯片 9</vt:lpstr>
      <vt:lpstr>幻灯片 10</vt:lpstr>
      <vt:lpstr>幻灯片 11</vt:lpstr>
      <vt:lpstr>幻灯片 12</vt:lpstr>
      <vt:lpstr>幻灯片 13</vt:lpstr>
      <vt:lpstr>幻灯片 14</vt:lpstr>
      <vt:lpstr>幻灯片 15</vt:lpstr>
      <vt:lpstr>幻灯片 16</vt:lpstr>
      <vt:lpstr>幻灯片 17</vt:lpstr>
      <vt:lpstr>幻灯片 18</vt:lpstr>
      <vt:lpstr>幻灯片 19</vt:lpstr>
      <vt:lpstr>幻灯片 20</vt:lpstr>
      <vt:lpstr>幻灯片 21</vt:lpstr>
      <vt:lpstr>幻灯片 22</vt:lpstr>
      <vt:lpstr>幻灯片 23</vt:lpstr>
      <vt:lpstr>幻灯片 24</vt:lpstr>
      <vt:lpstr>幻灯片 25</vt:lpstr>
      <vt:lpstr>幻灯片 26</vt:lpstr>
      <vt:lpstr>幻灯片 27</vt:lpstr>
      <vt:lpstr>幻灯片 28</vt:lpstr>
      <vt:lpstr>幻灯片 29</vt:lpstr>
      <vt:lpstr>幻灯片 30</vt:lpstr>
      <vt:lpstr>幻灯片 31</vt:lpstr>
      <vt:lpstr>幻灯片 32</vt:lpstr>
      <vt:lpstr>幻灯片 33</vt:lpstr>
      <vt:lpstr>幻灯片 34</vt:lpstr>
      <vt:lpstr>幻灯片 35</vt:lpstr>
      <vt:lpstr>幻灯片 36</vt:lpstr>
      <vt:lpstr>幻灯片 37</vt:lpstr>
      <vt:lpstr>幻灯片 38</vt:lpstr>
      <vt:lpstr>幻灯片 39</vt:lpstr>
      <vt:lpstr>幻灯片 40</vt:lpstr>
      <vt:lpstr>幻灯片 41</vt:lpstr>
      <vt:lpstr>幻灯片 42</vt:lpstr>
      <vt:lpstr>幻灯片 43</vt:lpstr>
      <vt:lpstr>幻灯片 44</vt:lpstr>
      <vt:lpstr>幻灯片 45</vt:lpstr>
      <vt:lpstr>幻灯片 46</vt:lpstr>
      <vt:lpstr>幻灯片 47</vt:lpstr>
      <vt:lpstr>幻灯片 48</vt:lpstr>
      <vt:lpstr>幻灯片 49</vt:lpstr>
      <vt:lpstr>幻灯片 50</vt:lpstr>
      <vt:lpstr>幻灯片 51</vt:lpstr>
      <vt:lpstr>幻灯片 52</vt:lpstr>
      <vt:lpstr>幻灯片 53</vt:lpstr>
      <vt:lpstr>幻灯片 54</vt:lpstr>
      <vt:lpstr>幻灯片 55</vt:lpstr>
      <vt:lpstr>幻灯片 56</vt:lpstr>
      <vt:lpstr>幻灯片 57</vt:lpstr>
      <vt:lpstr>幻灯片 58</vt:lpstr>
      <vt:lpstr>幻灯片 59</vt:lpstr>
      <vt:lpstr>幻灯片 60</vt:lpstr>
      <vt:lpstr>幻灯片 61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刘丹</dc:creator>
  <cp:lastModifiedBy>MacPro</cp:lastModifiedBy>
  <cp:revision>627</cp:revision>
  <dcterms:created xsi:type="dcterms:W3CDTF">2015-05-05T08:02:00Z</dcterms:created>
  <dcterms:modified xsi:type="dcterms:W3CDTF">2021-01-14T05:39:26Z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1033-11.2.0.9669</vt:lpwstr>
  </property>
</Properties>
</file>